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9144000" cy="6858000" type="screen4x3"/>
  <p:notesSz cx="9144000" cy="6858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36" y="839469"/>
            <a:ext cx="8917127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59457" y="4176141"/>
            <a:ext cx="462508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0308" y="616661"/>
            <a:ext cx="7663383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3074" y="1150365"/>
            <a:ext cx="8197850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9644" y="2924956"/>
              <a:ext cx="7325817" cy="1008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9002" y="2924956"/>
              <a:ext cx="7325995" cy="1008380"/>
            </a:xfrm>
            <a:custGeom>
              <a:avLst/>
              <a:gdLst/>
              <a:ahLst/>
              <a:cxnLst/>
              <a:rect l="l" t="t" r="r" b="b"/>
              <a:pathLst>
                <a:path w="7325995" h="1008379">
                  <a:moveTo>
                    <a:pt x="0" y="168021"/>
                  </a:moveTo>
                  <a:lnTo>
                    <a:pt x="6001" y="123339"/>
                  </a:lnTo>
                  <a:lnTo>
                    <a:pt x="22939" y="83199"/>
                  </a:lnTo>
                  <a:lnTo>
                    <a:pt x="49210" y="49196"/>
                  </a:lnTo>
                  <a:lnTo>
                    <a:pt x="83216" y="22930"/>
                  </a:lnTo>
                  <a:lnTo>
                    <a:pt x="123353" y="5998"/>
                  </a:lnTo>
                  <a:lnTo>
                    <a:pt x="168020" y="0"/>
                  </a:lnTo>
                  <a:lnTo>
                    <a:pt x="7157796" y="0"/>
                  </a:lnTo>
                  <a:lnTo>
                    <a:pt x="7202477" y="5998"/>
                  </a:lnTo>
                  <a:lnTo>
                    <a:pt x="7242618" y="22930"/>
                  </a:lnTo>
                  <a:lnTo>
                    <a:pt x="7276620" y="49196"/>
                  </a:lnTo>
                  <a:lnTo>
                    <a:pt x="7302886" y="83199"/>
                  </a:lnTo>
                  <a:lnTo>
                    <a:pt x="7319818" y="123339"/>
                  </a:lnTo>
                  <a:lnTo>
                    <a:pt x="7325817" y="168021"/>
                  </a:lnTo>
                  <a:lnTo>
                    <a:pt x="7325817" y="840066"/>
                  </a:lnTo>
                  <a:lnTo>
                    <a:pt x="7319818" y="884734"/>
                  </a:lnTo>
                  <a:lnTo>
                    <a:pt x="7302886" y="924871"/>
                  </a:lnTo>
                  <a:lnTo>
                    <a:pt x="7276620" y="958876"/>
                  </a:lnTo>
                  <a:lnTo>
                    <a:pt x="7242618" y="985148"/>
                  </a:lnTo>
                  <a:lnTo>
                    <a:pt x="7202477" y="1002086"/>
                  </a:lnTo>
                  <a:lnTo>
                    <a:pt x="7157796" y="1008087"/>
                  </a:lnTo>
                  <a:lnTo>
                    <a:pt x="168020" y="1008087"/>
                  </a:lnTo>
                  <a:lnTo>
                    <a:pt x="123353" y="1002086"/>
                  </a:lnTo>
                  <a:lnTo>
                    <a:pt x="83216" y="985148"/>
                  </a:lnTo>
                  <a:lnTo>
                    <a:pt x="49210" y="958876"/>
                  </a:lnTo>
                  <a:lnTo>
                    <a:pt x="22939" y="924871"/>
                  </a:lnTo>
                  <a:lnTo>
                    <a:pt x="6001" y="884734"/>
                  </a:lnTo>
                  <a:lnTo>
                    <a:pt x="0" y="840066"/>
                  </a:lnTo>
                  <a:lnTo>
                    <a:pt x="0" y="16802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0253" y="30135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YANTO, S.Pd</a:t>
            </a:r>
          </a:p>
          <a:p>
            <a:pPr algn="ctr"/>
            <a:r>
              <a:rPr lang="id-ID" sz="2400" dirty="0" smtClean="0"/>
              <a:t>UPT SMP NEGERI 8 GRESIK</a:t>
            </a:r>
            <a:endParaRPr lang="id-ID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400" b="1" dirty="0" smtClean="0"/>
              <a:t>TEKANAN ZAT PADAT</a:t>
            </a:r>
            <a:endParaRPr lang="id-ID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1429511" y="3509772"/>
              <a:ext cx="3038856" cy="82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3675" y="355015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5632" y="3509772"/>
              <a:ext cx="3038856" cy="822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8525" y="3550158"/>
              <a:ext cx="2971800" cy="1905"/>
            </a:xfrm>
            <a:custGeom>
              <a:avLst/>
              <a:gdLst/>
              <a:ahLst/>
              <a:cxnLst/>
              <a:rect l="l" t="t" r="r" b="b"/>
              <a:pathLst>
                <a:path w="2971800" h="1904">
                  <a:moveTo>
                    <a:pt x="0" y="0"/>
                  </a:moveTo>
                  <a:lnTo>
                    <a:pt x="2971800" y="1524"/>
                  </a:lnTo>
                </a:path>
              </a:pathLst>
            </a:custGeom>
            <a:ln w="12700">
              <a:solidFill>
                <a:srgbClr val="E9E9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88179" y="3473196"/>
              <a:ext cx="150875" cy="1508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1327" y="3507231"/>
              <a:ext cx="83820" cy="83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79" y="379476"/>
              <a:ext cx="8314944" cy="58704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9663" y="6071616"/>
              <a:ext cx="8577072" cy="26060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5676" y="6167628"/>
              <a:ext cx="8385048" cy="685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48154" y="2357119"/>
              <a:ext cx="5876290" cy="1327150"/>
            </a:xfrm>
            <a:custGeom>
              <a:avLst/>
              <a:gdLst/>
              <a:ahLst/>
              <a:cxnLst/>
              <a:rect l="l" t="t" r="r" b="b"/>
              <a:pathLst>
                <a:path w="5876290" h="1327150">
                  <a:moveTo>
                    <a:pt x="2894965" y="0"/>
                  </a:moveTo>
                  <a:lnTo>
                    <a:pt x="2894965" y="1071879"/>
                  </a:lnTo>
                  <a:lnTo>
                    <a:pt x="5876290" y="1071879"/>
                  </a:lnTo>
                  <a:lnTo>
                    <a:pt x="5876290" y="1326895"/>
                  </a:lnTo>
                </a:path>
                <a:path w="5876290" h="1327150">
                  <a:moveTo>
                    <a:pt x="2894965" y="0"/>
                  </a:moveTo>
                  <a:lnTo>
                    <a:pt x="2894965" y="1071879"/>
                  </a:lnTo>
                  <a:lnTo>
                    <a:pt x="2938145" y="1071879"/>
                  </a:lnTo>
                  <a:lnTo>
                    <a:pt x="2938145" y="1326895"/>
                  </a:lnTo>
                </a:path>
                <a:path w="5876290" h="1327150">
                  <a:moveTo>
                    <a:pt x="2894965" y="0"/>
                  </a:moveTo>
                  <a:lnTo>
                    <a:pt x="2894965" y="1071879"/>
                  </a:lnTo>
                  <a:lnTo>
                    <a:pt x="0" y="1071879"/>
                  </a:lnTo>
                  <a:lnTo>
                    <a:pt x="0" y="1326895"/>
                  </a:lnTo>
                </a:path>
              </a:pathLst>
            </a:custGeom>
            <a:ln w="38100">
              <a:solidFill>
                <a:srgbClr val="809EC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9000" y="1142987"/>
              <a:ext cx="2428240" cy="1214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29000" y="1142987"/>
              <a:ext cx="2428240" cy="1214755"/>
            </a:xfrm>
            <a:custGeom>
              <a:avLst/>
              <a:gdLst/>
              <a:ahLst/>
              <a:cxnLst/>
              <a:rect l="l" t="t" r="r" b="b"/>
              <a:pathLst>
                <a:path w="2428240" h="1214755">
                  <a:moveTo>
                    <a:pt x="0" y="1214132"/>
                  </a:moveTo>
                  <a:lnTo>
                    <a:pt x="2428240" y="1214132"/>
                  </a:lnTo>
                  <a:lnTo>
                    <a:pt x="2428240" y="0"/>
                  </a:lnTo>
                  <a:lnTo>
                    <a:pt x="0" y="0"/>
                  </a:lnTo>
                  <a:lnTo>
                    <a:pt x="0" y="12141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14647" y="1482979"/>
            <a:ext cx="1458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95" dirty="0"/>
              <a:t>Tekanan</a:t>
            </a:r>
            <a:endParaRPr sz="2800"/>
          </a:p>
        </p:txBody>
      </p:sp>
      <p:grpSp>
        <p:nvGrpSpPr>
          <p:cNvPr id="8" name="object 8"/>
          <p:cNvGrpSpPr/>
          <p:nvPr/>
        </p:nvGrpSpPr>
        <p:grpSpPr>
          <a:xfrm>
            <a:off x="514908" y="3664953"/>
            <a:ext cx="2466340" cy="1252855"/>
            <a:chOff x="514908" y="3664953"/>
            <a:chExt cx="2466340" cy="1252855"/>
          </a:xfrm>
        </p:grpSpPr>
        <p:sp>
          <p:nvSpPr>
            <p:cNvPr id="9" name="object 9"/>
            <p:cNvSpPr/>
            <p:nvPr/>
          </p:nvSpPr>
          <p:spPr>
            <a:xfrm>
              <a:off x="533958" y="3684003"/>
              <a:ext cx="2428240" cy="1214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958" y="3684003"/>
              <a:ext cx="2428240" cy="1214755"/>
            </a:xfrm>
            <a:custGeom>
              <a:avLst/>
              <a:gdLst/>
              <a:ahLst/>
              <a:cxnLst/>
              <a:rect l="l" t="t" r="r" b="b"/>
              <a:pathLst>
                <a:path w="2428240" h="1214754">
                  <a:moveTo>
                    <a:pt x="0" y="1214132"/>
                  </a:moveTo>
                  <a:lnTo>
                    <a:pt x="2428240" y="1214132"/>
                  </a:lnTo>
                  <a:lnTo>
                    <a:pt x="2428240" y="0"/>
                  </a:lnTo>
                  <a:lnTo>
                    <a:pt x="0" y="0"/>
                  </a:lnTo>
                  <a:lnTo>
                    <a:pt x="0" y="12141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78916" y="3829050"/>
            <a:ext cx="2347595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79730" marR="5080" indent="-367665">
              <a:lnSpc>
                <a:spcPts val="3070"/>
              </a:lnSpc>
              <a:spcBef>
                <a:spcPts val="440"/>
              </a:spcBef>
            </a:pPr>
            <a:r>
              <a:rPr sz="2800" b="1" spc="95" dirty="0">
                <a:latin typeface="Times New Roman"/>
                <a:cs typeface="Times New Roman"/>
              </a:rPr>
              <a:t>Tekanan</a:t>
            </a:r>
            <a:r>
              <a:rPr sz="2800" b="1" spc="-195" dirty="0">
                <a:latin typeface="Times New Roman"/>
                <a:cs typeface="Times New Roman"/>
              </a:rPr>
              <a:t> </a:t>
            </a:r>
            <a:r>
              <a:rPr sz="2800" b="1" spc="125" dirty="0">
                <a:latin typeface="Times New Roman"/>
                <a:cs typeface="Times New Roman"/>
              </a:rPr>
              <a:t>pada  </a:t>
            </a:r>
            <a:r>
              <a:rPr sz="2800" b="1" spc="5" dirty="0">
                <a:latin typeface="Times New Roman"/>
                <a:cs typeface="Times New Roman"/>
              </a:rPr>
              <a:t>Zat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114" dirty="0">
                <a:latin typeface="Times New Roman"/>
                <a:cs typeface="Times New Roman"/>
              </a:rPr>
              <a:t>Padat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53129" y="3664953"/>
            <a:ext cx="2466340" cy="1252855"/>
            <a:chOff x="3453129" y="3664953"/>
            <a:chExt cx="2466340" cy="1252855"/>
          </a:xfrm>
        </p:grpSpPr>
        <p:sp>
          <p:nvSpPr>
            <p:cNvPr id="13" name="object 13"/>
            <p:cNvSpPr/>
            <p:nvPr/>
          </p:nvSpPr>
          <p:spPr>
            <a:xfrm>
              <a:off x="3472179" y="3684003"/>
              <a:ext cx="2428240" cy="12141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2179" y="3684003"/>
              <a:ext cx="2428240" cy="1214755"/>
            </a:xfrm>
            <a:custGeom>
              <a:avLst/>
              <a:gdLst/>
              <a:ahLst/>
              <a:cxnLst/>
              <a:rect l="l" t="t" r="r" b="b"/>
              <a:pathLst>
                <a:path w="2428240" h="1214754">
                  <a:moveTo>
                    <a:pt x="0" y="1214132"/>
                  </a:moveTo>
                  <a:lnTo>
                    <a:pt x="2428240" y="1214132"/>
                  </a:lnTo>
                  <a:lnTo>
                    <a:pt x="2428240" y="0"/>
                  </a:lnTo>
                  <a:lnTo>
                    <a:pt x="0" y="0"/>
                  </a:lnTo>
                  <a:lnTo>
                    <a:pt x="0" y="12141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517519" y="3829050"/>
            <a:ext cx="2347595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512445" marR="5080" indent="-500380">
              <a:lnSpc>
                <a:spcPts val="3070"/>
              </a:lnSpc>
              <a:spcBef>
                <a:spcPts val="440"/>
              </a:spcBef>
            </a:pPr>
            <a:r>
              <a:rPr sz="2800" b="1" spc="95" dirty="0">
                <a:latin typeface="Times New Roman"/>
                <a:cs typeface="Times New Roman"/>
              </a:rPr>
              <a:t>Tekanan</a:t>
            </a:r>
            <a:r>
              <a:rPr sz="2800" b="1" spc="-195" dirty="0">
                <a:latin typeface="Times New Roman"/>
                <a:cs typeface="Times New Roman"/>
              </a:rPr>
              <a:t> </a:t>
            </a:r>
            <a:r>
              <a:rPr sz="2800" b="1" spc="125" dirty="0">
                <a:latin typeface="Times New Roman"/>
                <a:cs typeface="Times New Roman"/>
              </a:rPr>
              <a:t>pada  </a:t>
            </a:r>
            <a:r>
              <a:rPr sz="2800" b="1" spc="5" dirty="0">
                <a:latin typeface="Times New Roman"/>
                <a:cs typeface="Times New Roman"/>
              </a:rPr>
              <a:t>Zat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10" dirty="0">
                <a:latin typeface="Times New Roman"/>
                <a:cs typeface="Times New Roman"/>
              </a:rPr>
              <a:t>Cair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91275" y="3664953"/>
            <a:ext cx="2466340" cy="1252855"/>
            <a:chOff x="6391275" y="3664953"/>
            <a:chExt cx="2466340" cy="1252855"/>
          </a:xfrm>
        </p:grpSpPr>
        <p:sp>
          <p:nvSpPr>
            <p:cNvPr id="17" name="object 17"/>
            <p:cNvSpPr/>
            <p:nvPr/>
          </p:nvSpPr>
          <p:spPr>
            <a:xfrm>
              <a:off x="6410325" y="3684003"/>
              <a:ext cx="2428240" cy="12141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10325" y="3684003"/>
              <a:ext cx="2428240" cy="1214755"/>
            </a:xfrm>
            <a:custGeom>
              <a:avLst/>
              <a:gdLst/>
              <a:ahLst/>
              <a:cxnLst/>
              <a:rect l="l" t="t" r="r" b="b"/>
              <a:pathLst>
                <a:path w="2428240" h="1214754">
                  <a:moveTo>
                    <a:pt x="0" y="1214132"/>
                  </a:moveTo>
                  <a:lnTo>
                    <a:pt x="2428240" y="1214132"/>
                  </a:lnTo>
                  <a:lnTo>
                    <a:pt x="2428240" y="0"/>
                  </a:lnTo>
                  <a:lnTo>
                    <a:pt x="0" y="0"/>
                  </a:lnTo>
                  <a:lnTo>
                    <a:pt x="0" y="121413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456045" y="3829050"/>
            <a:ext cx="2348230" cy="8420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568325" marR="5080" indent="-556260">
              <a:lnSpc>
                <a:spcPts val="3070"/>
              </a:lnSpc>
              <a:spcBef>
                <a:spcPts val="440"/>
              </a:spcBef>
            </a:pPr>
            <a:r>
              <a:rPr sz="2800" b="1" spc="95" dirty="0">
                <a:latin typeface="Times New Roman"/>
                <a:cs typeface="Times New Roman"/>
              </a:rPr>
              <a:t>Tekanan</a:t>
            </a:r>
            <a:r>
              <a:rPr sz="2800" b="1" spc="-190" dirty="0">
                <a:latin typeface="Times New Roman"/>
                <a:cs typeface="Times New Roman"/>
              </a:rPr>
              <a:t> </a:t>
            </a:r>
            <a:r>
              <a:rPr sz="2800" b="1" spc="125" dirty="0">
                <a:latin typeface="Times New Roman"/>
                <a:cs typeface="Times New Roman"/>
              </a:rPr>
              <a:t>pada  </a:t>
            </a:r>
            <a:r>
              <a:rPr sz="2800" b="1" spc="140" dirty="0">
                <a:latin typeface="Times New Roman"/>
                <a:cs typeface="Times New Roman"/>
              </a:rPr>
              <a:t>zat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55" dirty="0">
                <a:latin typeface="Times New Roman"/>
                <a:cs typeface="Times New Roman"/>
              </a:rPr>
              <a:t>Gas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81887" y="2130635"/>
              <a:ext cx="307975" cy="1600835"/>
            </a:xfrm>
            <a:custGeom>
              <a:avLst/>
              <a:gdLst/>
              <a:ahLst/>
              <a:cxnLst/>
              <a:rect l="l" t="t" r="r" b="b"/>
              <a:pathLst>
                <a:path w="307975" h="1600835">
                  <a:moveTo>
                    <a:pt x="307522" y="0"/>
                  </a:moveTo>
                  <a:lnTo>
                    <a:pt x="0" y="0"/>
                  </a:lnTo>
                  <a:lnTo>
                    <a:pt x="0" y="1600552"/>
                  </a:lnTo>
                  <a:lnTo>
                    <a:pt x="307522" y="1600552"/>
                  </a:lnTo>
                  <a:lnTo>
                    <a:pt x="307522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81887" y="2130635"/>
              <a:ext cx="307975" cy="1600835"/>
            </a:xfrm>
            <a:custGeom>
              <a:avLst/>
              <a:gdLst/>
              <a:ahLst/>
              <a:cxnLst/>
              <a:rect l="l" t="t" r="r" b="b"/>
              <a:pathLst>
                <a:path w="307975" h="1600835">
                  <a:moveTo>
                    <a:pt x="0" y="1600552"/>
                  </a:moveTo>
                  <a:lnTo>
                    <a:pt x="307522" y="1600552"/>
                  </a:lnTo>
                  <a:lnTo>
                    <a:pt x="307522" y="0"/>
                  </a:lnTo>
                  <a:lnTo>
                    <a:pt x="0" y="0"/>
                  </a:lnTo>
                  <a:lnTo>
                    <a:pt x="0" y="1600552"/>
                  </a:lnTo>
                  <a:close/>
                </a:path>
              </a:pathLst>
            </a:custGeom>
            <a:ln w="8788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09510" y="1998019"/>
              <a:ext cx="835025" cy="132715"/>
            </a:xfrm>
            <a:custGeom>
              <a:avLst/>
              <a:gdLst/>
              <a:ahLst/>
              <a:cxnLst/>
              <a:rect l="l" t="t" r="r" b="b"/>
              <a:pathLst>
                <a:path w="835025" h="132714">
                  <a:moveTo>
                    <a:pt x="834704" y="0"/>
                  </a:moveTo>
                  <a:lnTo>
                    <a:pt x="0" y="0"/>
                  </a:lnTo>
                  <a:lnTo>
                    <a:pt x="0" y="132642"/>
                  </a:lnTo>
                  <a:lnTo>
                    <a:pt x="834704" y="132642"/>
                  </a:lnTo>
                  <a:lnTo>
                    <a:pt x="834704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9510" y="1998019"/>
              <a:ext cx="835025" cy="132715"/>
            </a:xfrm>
            <a:custGeom>
              <a:avLst/>
              <a:gdLst/>
              <a:ahLst/>
              <a:cxnLst/>
              <a:rect l="l" t="t" r="r" b="b"/>
              <a:pathLst>
                <a:path w="835025" h="132714">
                  <a:moveTo>
                    <a:pt x="0" y="132642"/>
                  </a:moveTo>
                  <a:lnTo>
                    <a:pt x="834704" y="132642"/>
                  </a:lnTo>
                  <a:lnTo>
                    <a:pt x="834704" y="0"/>
                  </a:lnTo>
                  <a:lnTo>
                    <a:pt x="0" y="0"/>
                  </a:lnTo>
                  <a:lnTo>
                    <a:pt x="0" y="132642"/>
                  </a:lnTo>
                  <a:close/>
                </a:path>
              </a:pathLst>
            </a:custGeom>
            <a:ln w="8841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81887" y="3731188"/>
              <a:ext cx="307975" cy="424815"/>
            </a:xfrm>
            <a:custGeom>
              <a:avLst/>
              <a:gdLst/>
              <a:ahLst/>
              <a:cxnLst/>
              <a:rect l="l" t="t" r="r" b="b"/>
              <a:pathLst>
                <a:path w="307975" h="424814">
                  <a:moveTo>
                    <a:pt x="307522" y="0"/>
                  </a:moveTo>
                  <a:lnTo>
                    <a:pt x="0" y="0"/>
                  </a:lnTo>
                  <a:lnTo>
                    <a:pt x="149368" y="424455"/>
                  </a:lnTo>
                  <a:lnTo>
                    <a:pt x="307522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1887" y="3731188"/>
              <a:ext cx="307975" cy="424815"/>
            </a:xfrm>
            <a:custGeom>
              <a:avLst/>
              <a:gdLst/>
              <a:ahLst/>
              <a:cxnLst/>
              <a:rect l="l" t="t" r="r" b="b"/>
              <a:pathLst>
                <a:path w="307975" h="424814">
                  <a:moveTo>
                    <a:pt x="307522" y="0"/>
                  </a:moveTo>
                  <a:lnTo>
                    <a:pt x="149368" y="424455"/>
                  </a:lnTo>
                  <a:lnTo>
                    <a:pt x="0" y="0"/>
                  </a:lnTo>
                  <a:lnTo>
                    <a:pt x="307522" y="0"/>
                  </a:lnTo>
                  <a:close/>
                </a:path>
              </a:pathLst>
            </a:custGeom>
            <a:ln w="880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80351" y="2285284"/>
              <a:ext cx="330200" cy="1715770"/>
            </a:xfrm>
            <a:custGeom>
              <a:avLst/>
              <a:gdLst/>
              <a:ahLst/>
              <a:cxnLst/>
              <a:rect l="l" t="t" r="r" b="b"/>
              <a:pathLst>
                <a:path w="330200" h="1715770">
                  <a:moveTo>
                    <a:pt x="330063" y="0"/>
                  </a:moveTo>
                  <a:lnTo>
                    <a:pt x="0" y="0"/>
                  </a:lnTo>
                  <a:lnTo>
                    <a:pt x="0" y="1715317"/>
                  </a:lnTo>
                  <a:lnTo>
                    <a:pt x="330063" y="1715317"/>
                  </a:lnTo>
                  <a:lnTo>
                    <a:pt x="330063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0351" y="2285284"/>
              <a:ext cx="330200" cy="1715770"/>
            </a:xfrm>
            <a:custGeom>
              <a:avLst/>
              <a:gdLst/>
              <a:ahLst/>
              <a:cxnLst/>
              <a:rect l="l" t="t" r="r" b="b"/>
              <a:pathLst>
                <a:path w="330200" h="1715770">
                  <a:moveTo>
                    <a:pt x="0" y="1715317"/>
                  </a:moveTo>
                  <a:lnTo>
                    <a:pt x="330063" y="1715317"/>
                  </a:lnTo>
                  <a:lnTo>
                    <a:pt x="330063" y="0"/>
                  </a:lnTo>
                  <a:lnTo>
                    <a:pt x="0" y="0"/>
                  </a:lnTo>
                  <a:lnTo>
                    <a:pt x="0" y="1715317"/>
                  </a:lnTo>
                  <a:close/>
                </a:path>
              </a:pathLst>
            </a:custGeom>
            <a:ln w="9432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25731" y="2143165"/>
              <a:ext cx="895985" cy="142240"/>
            </a:xfrm>
            <a:custGeom>
              <a:avLst/>
              <a:gdLst/>
              <a:ahLst/>
              <a:cxnLst/>
              <a:rect l="l" t="t" r="r" b="b"/>
              <a:pathLst>
                <a:path w="895985" h="142239">
                  <a:moveTo>
                    <a:pt x="895885" y="0"/>
                  </a:moveTo>
                  <a:lnTo>
                    <a:pt x="0" y="0"/>
                  </a:lnTo>
                  <a:lnTo>
                    <a:pt x="0" y="142153"/>
                  </a:lnTo>
                  <a:lnTo>
                    <a:pt x="895885" y="142153"/>
                  </a:lnTo>
                  <a:lnTo>
                    <a:pt x="895885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25731" y="2143165"/>
              <a:ext cx="895985" cy="142240"/>
            </a:xfrm>
            <a:custGeom>
              <a:avLst/>
              <a:gdLst/>
              <a:ahLst/>
              <a:cxnLst/>
              <a:rect l="l" t="t" r="r" b="b"/>
              <a:pathLst>
                <a:path w="895985" h="142239">
                  <a:moveTo>
                    <a:pt x="0" y="142153"/>
                  </a:moveTo>
                  <a:lnTo>
                    <a:pt x="895885" y="142153"/>
                  </a:lnTo>
                  <a:lnTo>
                    <a:pt x="895885" y="0"/>
                  </a:lnTo>
                  <a:lnTo>
                    <a:pt x="0" y="0"/>
                  </a:lnTo>
                  <a:lnTo>
                    <a:pt x="0" y="142153"/>
                  </a:lnTo>
                  <a:close/>
                </a:path>
              </a:pathLst>
            </a:custGeom>
            <a:ln w="947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85800" y="4267263"/>
            <a:ext cx="7777480" cy="1033780"/>
          </a:xfrm>
          <a:prstGeom prst="rect">
            <a:avLst/>
          </a:prstGeom>
          <a:solidFill>
            <a:srgbClr val="F3A346"/>
          </a:solidFill>
          <a:ln w="12700">
            <a:solidFill>
              <a:srgbClr val="FFFF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3243580">
              <a:lnSpc>
                <a:spcPct val="100000"/>
              </a:lnSpc>
            </a:pPr>
            <a:r>
              <a:rPr sz="2400" b="1" spc="-85" dirty="0">
                <a:latin typeface="Times New Roman"/>
                <a:cs typeface="Times New Roman"/>
              </a:rPr>
              <a:t>BALOK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45" dirty="0">
                <a:latin typeface="Times New Roman"/>
                <a:cs typeface="Times New Roman"/>
              </a:rPr>
              <a:t>KAYU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62650" y="1438275"/>
            <a:ext cx="1466850" cy="62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77736" y="1657604"/>
            <a:ext cx="10102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20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1000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4600" y="1514475"/>
            <a:ext cx="1571625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78379" y="1737436"/>
            <a:ext cx="1210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24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1000</a:t>
            </a:r>
            <a:r>
              <a:rPr sz="2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13814" y="3336797"/>
            <a:ext cx="71697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93460" algn="l"/>
              </a:tabLst>
            </a:pPr>
            <a:r>
              <a:rPr sz="2800" b="1" spc="120" dirty="0">
                <a:latin typeface="Times New Roman"/>
                <a:cs typeface="Times New Roman"/>
              </a:rPr>
              <a:t>Paku</a:t>
            </a:r>
            <a:r>
              <a:rPr sz="2800" b="1" spc="-100" dirty="0">
                <a:latin typeface="Times New Roman"/>
                <a:cs typeface="Times New Roman"/>
              </a:rPr>
              <a:t> </a:t>
            </a:r>
            <a:r>
              <a:rPr sz="2800" b="1" spc="-155" dirty="0">
                <a:latin typeface="Times New Roman"/>
                <a:cs typeface="Times New Roman"/>
              </a:rPr>
              <a:t>A	</a:t>
            </a:r>
            <a:r>
              <a:rPr sz="2800" spc="105" dirty="0">
                <a:latin typeface="Times New Roman"/>
                <a:cs typeface="Times New Roman"/>
              </a:rPr>
              <a:t>Paku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B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9144000" cy="830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588388" y="10159"/>
            <a:ext cx="5966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BEF58"/>
                </a:solidFill>
                <a:latin typeface="Bookman Uralic"/>
                <a:cs typeface="Bookman Uralic"/>
              </a:rPr>
              <a:t>Tekanan Zat</a:t>
            </a:r>
            <a:r>
              <a:rPr sz="4800" spc="-45" dirty="0">
                <a:solidFill>
                  <a:srgbClr val="FBEF58"/>
                </a:solidFill>
                <a:latin typeface="Bookman Uralic"/>
                <a:cs typeface="Bookman Uralic"/>
              </a:rPr>
              <a:t> </a:t>
            </a:r>
            <a:r>
              <a:rPr sz="4800" spc="-5" dirty="0">
                <a:solidFill>
                  <a:srgbClr val="FBEF58"/>
                </a:solidFill>
                <a:latin typeface="Bookman Uralic"/>
                <a:cs typeface="Bookman Uralic"/>
              </a:rPr>
              <a:t>Padat</a:t>
            </a:r>
            <a:endParaRPr sz="4800">
              <a:latin typeface="Bookman Uralic"/>
              <a:cs typeface="Bookman Ural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2643" y="1267841"/>
              <a:ext cx="2524506" cy="52349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4657" y="1289811"/>
              <a:ext cx="1430020" cy="5015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7075" y="1001267"/>
              <a:ext cx="3180588" cy="8016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8835" y="1001267"/>
              <a:ext cx="2107691" cy="8016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1000" y="1981199"/>
              <a:ext cx="2362200" cy="2362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0" y="1981199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3" y="296764"/>
                  </a:lnTo>
                  <a:lnTo>
                    <a:pt x="26500" y="251410"/>
                  </a:lnTo>
                  <a:lnTo>
                    <a:pt x="46128" y="208624"/>
                  </a:lnTo>
                  <a:lnTo>
                    <a:pt x="70538" y="168775"/>
                  </a:lnTo>
                  <a:lnTo>
                    <a:pt x="99361" y="132232"/>
                  </a:lnTo>
                  <a:lnTo>
                    <a:pt x="132229" y="99364"/>
                  </a:lnTo>
                  <a:lnTo>
                    <a:pt x="168772" y="70540"/>
                  </a:lnTo>
                  <a:lnTo>
                    <a:pt x="208622" y="46130"/>
                  </a:lnTo>
                  <a:lnTo>
                    <a:pt x="251410" y="26501"/>
                  </a:lnTo>
                  <a:lnTo>
                    <a:pt x="296767" y="12024"/>
                  </a:lnTo>
                  <a:lnTo>
                    <a:pt x="344324" y="3067"/>
                  </a:lnTo>
                  <a:lnTo>
                    <a:pt x="393712" y="0"/>
                  </a:lnTo>
                  <a:lnTo>
                    <a:pt x="1968500" y="0"/>
                  </a:lnTo>
                  <a:lnTo>
                    <a:pt x="2017882" y="3067"/>
                  </a:lnTo>
                  <a:lnTo>
                    <a:pt x="2065435" y="12024"/>
                  </a:lnTo>
                  <a:lnTo>
                    <a:pt x="2110789" y="26501"/>
                  </a:lnTo>
                  <a:lnTo>
                    <a:pt x="2153575" y="46130"/>
                  </a:lnTo>
                  <a:lnTo>
                    <a:pt x="2193424" y="70540"/>
                  </a:lnTo>
                  <a:lnTo>
                    <a:pt x="2229967" y="99364"/>
                  </a:lnTo>
                  <a:lnTo>
                    <a:pt x="2262835" y="132232"/>
                  </a:lnTo>
                  <a:lnTo>
                    <a:pt x="2291659" y="168775"/>
                  </a:lnTo>
                  <a:lnTo>
                    <a:pt x="2316069" y="208624"/>
                  </a:lnTo>
                  <a:lnTo>
                    <a:pt x="2335698" y="251410"/>
                  </a:lnTo>
                  <a:lnTo>
                    <a:pt x="2350175" y="296764"/>
                  </a:lnTo>
                  <a:lnTo>
                    <a:pt x="2359132" y="344317"/>
                  </a:lnTo>
                  <a:lnTo>
                    <a:pt x="2362200" y="393700"/>
                  </a:lnTo>
                  <a:lnTo>
                    <a:pt x="2362200" y="1968500"/>
                  </a:lnTo>
                  <a:lnTo>
                    <a:pt x="2359132" y="2017882"/>
                  </a:lnTo>
                  <a:lnTo>
                    <a:pt x="2350175" y="2065435"/>
                  </a:lnTo>
                  <a:lnTo>
                    <a:pt x="2335698" y="2110789"/>
                  </a:lnTo>
                  <a:lnTo>
                    <a:pt x="2316069" y="2153575"/>
                  </a:lnTo>
                  <a:lnTo>
                    <a:pt x="2291659" y="2193424"/>
                  </a:lnTo>
                  <a:lnTo>
                    <a:pt x="2262835" y="2229967"/>
                  </a:lnTo>
                  <a:lnTo>
                    <a:pt x="2229967" y="2262835"/>
                  </a:lnTo>
                  <a:lnTo>
                    <a:pt x="2193424" y="2291659"/>
                  </a:lnTo>
                  <a:lnTo>
                    <a:pt x="2153575" y="2316069"/>
                  </a:lnTo>
                  <a:lnTo>
                    <a:pt x="2110789" y="2335698"/>
                  </a:lnTo>
                  <a:lnTo>
                    <a:pt x="2065435" y="2350175"/>
                  </a:lnTo>
                  <a:lnTo>
                    <a:pt x="2017882" y="2359132"/>
                  </a:lnTo>
                  <a:lnTo>
                    <a:pt x="1968500" y="2362200"/>
                  </a:lnTo>
                  <a:lnTo>
                    <a:pt x="393712" y="2362200"/>
                  </a:lnTo>
                  <a:lnTo>
                    <a:pt x="344324" y="2359132"/>
                  </a:lnTo>
                  <a:lnTo>
                    <a:pt x="296767" y="2350175"/>
                  </a:lnTo>
                  <a:lnTo>
                    <a:pt x="251410" y="2335698"/>
                  </a:lnTo>
                  <a:lnTo>
                    <a:pt x="208622" y="2316069"/>
                  </a:lnTo>
                  <a:lnTo>
                    <a:pt x="168772" y="2291659"/>
                  </a:lnTo>
                  <a:lnTo>
                    <a:pt x="132229" y="2262835"/>
                  </a:lnTo>
                  <a:lnTo>
                    <a:pt x="99361" y="2229967"/>
                  </a:lnTo>
                  <a:lnTo>
                    <a:pt x="70538" y="2193424"/>
                  </a:lnTo>
                  <a:lnTo>
                    <a:pt x="46128" y="2153575"/>
                  </a:lnTo>
                  <a:lnTo>
                    <a:pt x="26500" y="2110789"/>
                  </a:lnTo>
                  <a:lnTo>
                    <a:pt x="12023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381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9600" y="2819463"/>
              <a:ext cx="1981200" cy="5847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09600" y="2819463"/>
            <a:ext cx="1981200" cy="58483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65"/>
              </a:spcBef>
            </a:pPr>
            <a:r>
              <a:rPr sz="3200" b="1" spc="114" dirty="0">
                <a:latin typeface="Times New Roman"/>
                <a:cs typeface="Times New Roman"/>
              </a:rPr>
              <a:t>Tekanan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333750" y="1962150"/>
            <a:ext cx="2400300" cy="2400300"/>
            <a:chOff x="3333750" y="1962150"/>
            <a:chExt cx="2400300" cy="2400300"/>
          </a:xfrm>
        </p:grpSpPr>
        <p:sp>
          <p:nvSpPr>
            <p:cNvPr id="13" name="object 13"/>
            <p:cNvSpPr/>
            <p:nvPr/>
          </p:nvSpPr>
          <p:spPr>
            <a:xfrm>
              <a:off x="3352800" y="1981200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1968500"/>
                  </a:lnTo>
                  <a:lnTo>
                    <a:pt x="3067" y="2017882"/>
                  </a:lnTo>
                  <a:lnTo>
                    <a:pt x="12024" y="2065435"/>
                  </a:lnTo>
                  <a:lnTo>
                    <a:pt x="26501" y="2110789"/>
                  </a:lnTo>
                  <a:lnTo>
                    <a:pt x="46130" y="2153575"/>
                  </a:lnTo>
                  <a:lnTo>
                    <a:pt x="70540" y="2193424"/>
                  </a:lnTo>
                  <a:lnTo>
                    <a:pt x="99364" y="2229967"/>
                  </a:lnTo>
                  <a:lnTo>
                    <a:pt x="132232" y="2262835"/>
                  </a:lnTo>
                  <a:lnTo>
                    <a:pt x="168775" y="2291659"/>
                  </a:lnTo>
                  <a:lnTo>
                    <a:pt x="208624" y="2316069"/>
                  </a:lnTo>
                  <a:lnTo>
                    <a:pt x="251410" y="2335698"/>
                  </a:lnTo>
                  <a:lnTo>
                    <a:pt x="296764" y="2350175"/>
                  </a:lnTo>
                  <a:lnTo>
                    <a:pt x="344317" y="2359132"/>
                  </a:lnTo>
                  <a:lnTo>
                    <a:pt x="393700" y="2362200"/>
                  </a:lnTo>
                  <a:lnTo>
                    <a:pt x="1968500" y="2362200"/>
                  </a:lnTo>
                  <a:lnTo>
                    <a:pt x="2017882" y="2359132"/>
                  </a:lnTo>
                  <a:lnTo>
                    <a:pt x="2065435" y="2350175"/>
                  </a:lnTo>
                  <a:lnTo>
                    <a:pt x="2110789" y="2335698"/>
                  </a:lnTo>
                  <a:lnTo>
                    <a:pt x="2153575" y="2316069"/>
                  </a:lnTo>
                  <a:lnTo>
                    <a:pt x="2193424" y="2291659"/>
                  </a:lnTo>
                  <a:lnTo>
                    <a:pt x="2229967" y="2262835"/>
                  </a:lnTo>
                  <a:lnTo>
                    <a:pt x="2262835" y="2229967"/>
                  </a:lnTo>
                  <a:lnTo>
                    <a:pt x="2291659" y="2193424"/>
                  </a:lnTo>
                  <a:lnTo>
                    <a:pt x="2316069" y="2153575"/>
                  </a:lnTo>
                  <a:lnTo>
                    <a:pt x="2335698" y="2110789"/>
                  </a:lnTo>
                  <a:lnTo>
                    <a:pt x="2350175" y="2065435"/>
                  </a:lnTo>
                  <a:lnTo>
                    <a:pt x="2359132" y="2017882"/>
                  </a:lnTo>
                  <a:lnTo>
                    <a:pt x="2362200" y="196850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52800" y="1981200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4" y="296764"/>
                  </a:lnTo>
                  <a:lnTo>
                    <a:pt x="26501" y="251410"/>
                  </a:lnTo>
                  <a:lnTo>
                    <a:pt x="46130" y="208624"/>
                  </a:lnTo>
                  <a:lnTo>
                    <a:pt x="70540" y="168775"/>
                  </a:lnTo>
                  <a:lnTo>
                    <a:pt x="99364" y="132232"/>
                  </a:lnTo>
                  <a:lnTo>
                    <a:pt x="132232" y="99364"/>
                  </a:lnTo>
                  <a:lnTo>
                    <a:pt x="168775" y="70540"/>
                  </a:lnTo>
                  <a:lnTo>
                    <a:pt x="208624" y="46130"/>
                  </a:lnTo>
                  <a:lnTo>
                    <a:pt x="251410" y="26501"/>
                  </a:lnTo>
                  <a:lnTo>
                    <a:pt x="296764" y="12024"/>
                  </a:lnTo>
                  <a:lnTo>
                    <a:pt x="344317" y="3067"/>
                  </a:lnTo>
                  <a:lnTo>
                    <a:pt x="393700" y="0"/>
                  </a:lnTo>
                  <a:lnTo>
                    <a:pt x="1968500" y="0"/>
                  </a:lnTo>
                  <a:lnTo>
                    <a:pt x="2017882" y="3067"/>
                  </a:lnTo>
                  <a:lnTo>
                    <a:pt x="2065435" y="12024"/>
                  </a:lnTo>
                  <a:lnTo>
                    <a:pt x="2110789" y="26501"/>
                  </a:lnTo>
                  <a:lnTo>
                    <a:pt x="2153575" y="46130"/>
                  </a:lnTo>
                  <a:lnTo>
                    <a:pt x="2193424" y="70540"/>
                  </a:lnTo>
                  <a:lnTo>
                    <a:pt x="2229967" y="99364"/>
                  </a:lnTo>
                  <a:lnTo>
                    <a:pt x="2262835" y="132232"/>
                  </a:lnTo>
                  <a:lnTo>
                    <a:pt x="2291659" y="168775"/>
                  </a:lnTo>
                  <a:lnTo>
                    <a:pt x="2316069" y="208624"/>
                  </a:lnTo>
                  <a:lnTo>
                    <a:pt x="2335698" y="251410"/>
                  </a:lnTo>
                  <a:lnTo>
                    <a:pt x="2350175" y="296764"/>
                  </a:lnTo>
                  <a:lnTo>
                    <a:pt x="2359132" y="344317"/>
                  </a:lnTo>
                  <a:lnTo>
                    <a:pt x="2362200" y="393700"/>
                  </a:lnTo>
                  <a:lnTo>
                    <a:pt x="2362200" y="1968500"/>
                  </a:lnTo>
                  <a:lnTo>
                    <a:pt x="2359132" y="2017882"/>
                  </a:lnTo>
                  <a:lnTo>
                    <a:pt x="2350175" y="2065435"/>
                  </a:lnTo>
                  <a:lnTo>
                    <a:pt x="2335698" y="2110789"/>
                  </a:lnTo>
                  <a:lnTo>
                    <a:pt x="2316069" y="2153575"/>
                  </a:lnTo>
                  <a:lnTo>
                    <a:pt x="2291659" y="2193424"/>
                  </a:lnTo>
                  <a:lnTo>
                    <a:pt x="2262835" y="2229967"/>
                  </a:lnTo>
                  <a:lnTo>
                    <a:pt x="2229967" y="2262835"/>
                  </a:lnTo>
                  <a:lnTo>
                    <a:pt x="2193424" y="2291659"/>
                  </a:lnTo>
                  <a:lnTo>
                    <a:pt x="2153575" y="2316069"/>
                  </a:lnTo>
                  <a:lnTo>
                    <a:pt x="2110789" y="2335698"/>
                  </a:lnTo>
                  <a:lnTo>
                    <a:pt x="2065435" y="2350175"/>
                  </a:lnTo>
                  <a:lnTo>
                    <a:pt x="2017882" y="2359132"/>
                  </a:lnTo>
                  <a:lnTo>
                    <a:pt x="1968500" y="2362200"/>
                  </a:lnTo>
                  <a:lnTo>
                    <a:pt x="393700" y="2362200"/>
                  </a:lnTo>
                  <a:lnTo>
                    <a:pt x="344317" y="2359132"/>
                  </a:lnTo>
                  <a:lnTo>
                    <a:pt x="296764" y="2350175"/>
                  </a:lnTo>
                  <a:lnTo>
                    <a:pt x="251410" y="2335698"/>
                  </a:lnTo>
                  <a:lnTo>
                    <a:pt x="208624" y="2316069"/>
                  </a:lnTo>
                  <a:lnTo>
                    <a:pt x="168775" y="2291659"/>
                  </a:lnTo>
                  <a:lnTo>
                    <a:pt x="132232" y="2262835"/>
                  </a:lnTo>
                  <a:lnTo>
                    <a:pt x="99364" y="2229967"/>
                  </a:lnTo>
                  <a:lnTo>
                    <a:pt x="70540" y="2193424"/>
                  </a:lnTo>
                  <a:lnTo>
                    <a:pt x="46130" y="2153575"/>
                  </a:lnTo>
                  <a:lnTo>
                    <a:pt x="26501" y="2110789"/>
                  </a:lnTo>
                  <a:lnTo>
                    <a:pt x="12024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381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62934" y="2144090"/>
            <a:ext cx="175260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35" dirty="0">
                <a:latin typeface="Times New Roman"/>
                <a:cs typeface="Times New Roman"/>
              </a:rPr>
              <a:t>Ada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berapa  </a:t>
            </a:r>
            <a:r>
              <a:rPr sz="2800" spc="15" dirty="0">
                <a:latin typeface="Times New Roman"/>
                <a:cs typeface="Times New Roman"/>
              </a:rPr>
              <a:t>gaya </a:t>
            </a:r>
            <a:r>
              <a:rPr sz="2800" spc="95" dirty="0">
                <a:latin typeface="Times New Roman"/>
                <a:cs typeface="Times New Roman"/>
              </a:rPr>
              <a:t>di  </a:t>
            </a:r>
            <a:r>
              <a:rPr sz="2800" spc="145" dirty="0">
                <a:latin typeface="Times New Roman"/>
                <a:cs typeface="Times New Roman"/>
              </a:rPr>
              <a:t>suatu  </a:t>
            </a:r>
            <a:r>
              <a:rPr sz="2800" spc="125" dirty="0">
                <a:latin typeface="Times New Roman"/>
                <a:cs typeface="Times New Roman"/>
              </a:rPr>
              <a:t>daerah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33400" y="1962150"/>
            <a:ext cx="8172450" cy="4192904"/>
            <a:chOff x="533400" y="1962150"/>
            <a:chExt cx="8172450" cy="4192904"/>
          </a:xfrm>
        </p:grpSpPr>
        <p:sp>
          <p:nvSpPr>
            <p:cNvPr id="17" name="object 17"/>
            <p:cNvSpPr/>
            <p:nvPr/>
          </p:nvSpPr>
          <p:spPr>
            <a:xfrm>
              <a:off x="6324600" y="1981200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1968500" y="0"/>
                  </a:moveTo>
                  <a:lnTo>
                    <a:pt x="393700" y="0"/>
                  </a:lnTo>
                  <a:lnTo>
                    <a:pt x="344317" y="3067"/>
                  </a:lnTo>
                  <a:lnTo>
                    <a:pt x="296764" y="12024"/>
                  </a:lnTo>
                  <a:lnTo>
                    <a:pt x="251410" y="26501"/>
                  </a:lnTo>
                  <a:lnTo>
                    <a:pt x="208624" y="46130"/>
                  </a:lnTo>
                  <a:lnTo>
                    <a:pt x="168775" y="70540"/>
                  </a:lnTo>
                  <a:lnTo>
                    <a:pt x="132232" y="99364"/>
                  </a:lnTo>
                  <a:lnTo>
                    <a:pt x="99364" y="132232"/>
                  </a:lnTo>
                  <a:lnTo>
                    <a:pt x="70540" y="168775"/>
                  </a:lnTo>
                  <a:lnTo>
                    <a:pt x="46130" y="208624"/>
                  </a:lnTo>
                  <a:lnTo>
                    <a:pt x="26501" y="251410"/>
                  </a:lnTo>
                  <a:lnTo>
                    <a:pt x="12024" y="296764"/>
                  </a:lnTo>
                  <a:lnTo>
                    <a:pt x="3067" y="344317"/>
                  </a:lnTo>
                  <a:lnTo>
                    <a:pt x="0" y="393700"/>
                  </a:lnTo>
                  <a:lnTo>
                    <a:pt x="0" y="1968500"/>
                  </a:lnTo>
                  <a:lnTo>
                    <a:pt x="3067" y="2017882"/>
                  </a:lnTo>
                  <a:lnTo>
                    <a:pt x="12024" y="2065435"/>
                  </a:lnTo>
                  <a:lnTo>
                    <a:pt x="26501" y="2110789"/>
                  </a:lnTo>
                  <a:lnTo>
                    <a:pt x="46130" y="2153575"/>
                  </a:lnTo>
                  <a:lnTo>
                    <a:pt x="70540" y="2193424"/>
                  </a:lnTo>
                  <a:lnTo>
                    <a:pt x="99364" y="2229967"/>
                  </a:lnTo>
                  <a:lnTo>
                    <a:pt x="132232" y="2262835"/>
                  </a:lnTo>
                  <a:lnTo>
                    <a:pt x="168775" y="2291659"/>
                  </a:lnTo>
                  <a:lnTo>
                    <a:pt x="208624" y="2316069"/>
                  </a:lnTo>
                  <a:lnTo>
                    <a:pt x="251410" y="2335698"/>
                  </a:lnTo>
                  <a:lnTo>
                    <a:pt x="296764" y="2350175"/>
                  </a:lnTo>
                  <a:lnTo>
                    <a:pt x="344317" y="2359132"/>
                  </a:lnTo>
                  <a:lnTo>
                    <a:pt x="393700" y="2362200"/>
                  </a:lnTo>
                  <a:lnTo>
                    <a:pt x="1968500" y="2362200"/>
                  </a:lnTo>
                  <a:lnTo>
                    <a:pt x="2017882" y="2359132"/>
                  </a:lnTo>
                  <a:lnTo>
                    <a:pt x="2065435" y="2350175"/>
                  </a:lnTo>
                  <a:lnTo>
                    <a:pt x="2110789" y="2335698"/>
                  </a:lnTo>
                  <a:lnTo>
                    <a:pt x="2153575" y="2316069"/>
                  </a:lnTo>
                  <a:lnTo>
                    <a:pt x="2193424" y="2291659"/>
                  </a:lnTo>
                  <a:lnTo>
                    <a:pt x="2229967" y="2262835"/>
                  </a:lnTo>
                  <a:lnTo>
                    <a:pt x="2262835" y="2229967"/>
                  </a:lnTo>
                  <a:lnTo>
                    <a:pt x="2291659" y="2193424"/>
                  </a:lnTo>
                  <a:lnTo>
                    <a:pt x="2316069" y="2153575"/>
                  </a:lnTo>
                  <a:lnTo>
                    <a:pt x="2335698" y="2110789"/>
                  </a:lnTo>
                  <a:lnTo>
                    <a:pt x="2350175" y="2065435"/>
                  </a:lnTo>
                  <a:lnTo>
                    <a:pt x="2359132" y="2017882"/>
                  </a:lnTo>
                  <a:lnTo>
                    <a:pt x="2362200" y="1968500"/>
                  </a:lnTo>
                  <a:lnTo>
                    <a:pt x="2362200" y="393700"/>
                  </a:lnTo>
                  <a:lnTo>
                    <a:pt x="2359132" y="344317"/>
                  </a:lnTo>
                  <a:lnTo>
                    <a:pt x="2350175" y="296764"/>
                  </a:lnTo>
                  <a:lnTo>
                    <a:pt x="2335698" y="251410"/>
                  </a:lnTo>
                  <a:lnTo>
                    <a:pt x="2316069" y="208624"/>
                  </a:lnTo>
                  <a:lnTo>
                    <a:pt x="2291659" y="168775"/>
                  </a:lnTo>
                  <a:lnTo>
                    <a:pt x="2262835" y="132232"/>
                  </a:lnTo>
                  <a:lnTo>
                    <a:pt x="2229967" y="99364"/>
                  </a:lnTo>
                  <a:lnTo>
                    <a:pt x="2193424" y="70540"/>
                  </a:lnTo>
                  <a:lnTo>
                    <a:pt x="2153575" y="46130"/>
                  </a:lnTo>
                  <a:lnTo>
                    <a:pt x="2110789" y="26501"/>
                  </a:lnTo>
                  <a:lnTo>
                    <a:pt x="2065435" y="12024"/>
                  </a:lnTo>
                  <a:lnTo>
                    <a:pt x="2017882" y="3067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A4B5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600" y="1981200"/>
              <a:ext cx="2362200" cy="2362200"/>
            </a:xfrm>
            <a:custGeom>
              <a:avLst/>
              <a:gdLst/>
              <a:ahLst/>
              <a:cxnLst/>
              <a:rect l="l" t="t" r="r" b="b"/>
              <a:pathLst>
                <a:path w="2362200" h="2362200">
                  <a:moveTo>
                    <a:pt x="0" y="393700"/>
                  </a:moveTo>
                  <a:lnTo>
                    <a:pt x="3067" y="344317"/>
                  </a:lnTo>
                  <a:lnTo>
                    <a:pt x="12024" y="296764"/>
                  </a:lnTo>
                  <a:lnTo>
                    <a:pt x="26501" y="251410"/>
                  </a:lnTo>
                  <a:lnTo>
                    <a:pt x="46130" y="208624"/>
                  </a:lnTo>
                  <a:lnTo>
                    <a:pt x="70540" y="168775"/>
                  </a:lnTo>
                  <a:lnTo>
                    <a:pt x="99364" y="132232"/>
                  </a:lnTo>
                  <a:lnTo>
                    <a:pt x="132232" y="99364"/>
                  </a:lnTo>
                  <a:lnTo>
                    <a:pt x="168775" y="70540"/>
                  </a:lnTo>
                  <a:lnTo>
                    <a:pt x="208624" y="46130"/>
                  </a:lnTo>
                  <a:lnTo>
                    <a:pt x="251410" y="26501"/>
                  </a:lnTo>
                  <a:lnTo>
                    <a:pt x="296764" y="12024"/>
                  </a:lnTo>
                  <a:lnTo>
                    <a:pt x="344317" y="3067"/>
                  </a:lnTo>
                  <a:lnTo>
                    <a:pt x="393700" y="0"/>
                  </a:lnTo>
                  <a:lnTo>
                    <a:pt x="1968500" y="0"/>
                  </a:lnTo>
                  <a:lnTo>
                    <a:pt x="2017882" y="3067"/>
                  </a:lnTo>
                  <a:lnTo>
                    <a:pt x="2065435" y="12024"/>
                  </a:lnTo>
                  <a:lnTo>
                    <a:pt x="2110789" y="26501"/>
                  </a:lnTo>
                  <a:lnTo>
                    <a:pt x="2153575" y="46130"/>
                  </a:lnTo>
                  <a:lnTo>
                    <a:pt x="2193424" y="70540"/>
                  </a:lnTo>
                  <a:lnTo>
                    <a:pt x="2229967" y="99364"/>
                  </a:lnTo>
                  <a:lnTo>
                    <a:pt x="2262835" y="132232"/>
                  </a:lnTo>
                  <a:lnTo>
                    <a:pt x="2291659" y="168775"/>
                  </a:lnTo>
                  <a:lnTo>
                    <a:pt x="2316069" y="208624"/>
                  </a:lnTo>
                  <a:lnTo>
                    <a:pt x="2335698" y="251410"/>
                  </a:lnTo>
                  <a:lnTo>
                    <a:pt x="2350175" y="296764"/>
                  </a:lnTo>
                  <a:lnTo>
                    <a:pt x="2359132" y="344317"/>
                  </a:lnTo>
                  <a:lnTo>
                    <a:pt x="2362200" y="393700"/>
                  </a:lnTo>
                  <a:lnTo>
                    <a:pt x="2362200" y="1968500"/>
                  </a:lnTo>
                  <a:lnTo>
                    <a:pt x="2359132" y="2017882"/>
                  </a:lnTo>
                  <a:lnTo>
                    <a:pt x="2350175" y="2065435"/>
                  </a:lnTo>
                  <a:lnTo>
                    <a:pt x="2335698" y="2110789"/>
                  </a:lnTo>
                  <a:lnTo>
                    <a:pt x="2316069" y="2153575"/>
                  </a:lnTo>
                  <a:lnTo>
                    <a:pt x="2291659" y="2193424"/>
                  </a:lnTo>
                  <a:lnTo>
                    <a:pt x="2262835" y="2229967"/>
                  </a:lnTo>
                  <a:lnTo>
                    <a:pt x="2229967" y="2262835"/>
                  </a:lnTo>
                  <a:lnTo>
                    <a:pt x="2193424" y="2291659"/>
                  </a:lnTo>
                  <a:lnTo>
                    <a:pt x="2153575" y="2316069"/>
                  </a:lnTo>
                  <a:lnTo>
                    <a:pt x="2110789" y="2335698"/>
                  </a:lnTo>
                  <a:lnTo>
                    <a:pt x="2065435" y="2350175"/>
                  </a:lnTo>
                  <a:lnTo>
                    <a:pt x="2017882" y="2359132"/>
                  </a:lnTo>
                  <a:lnTo>
                    <a:pt x="1968500" y="2362200"/>
                  </a:lnTo>
                  <a:lnTo>
                    <a:pt x="393700" y="2362200"/>
                  </a:lnTo>
                  <a:lnTo>
                    <a:pt x="344317" y="2359132"/>
                  </a:lnTo>
                  <a:lnTo>
                    <a:pt x="296764" y="2350175"/>
                  </a:lnTo>
                  <a:lnTo>
                    <a:pt x="251410" y="2335698"/>
                  </a:lnTo>
                  <a:lnTo>
                    <a:pt x="208624" y="2316069"/>
                  </a:lnTo>
                  <a:lnTo>
                    <a:pt x="168775" y="2291659"/>
                  </a:lnTo>
                  <a:lnTo>
                    <a:pt x="132232" y="2262835"/>
                  </a:lnTo>
                  <a:lnTo>
                    <a:pt x="99364" y="2229967"/>
                  </a:lnTo>
                  <a:lnTo>
                    <a:pt x="70540" y="2193424"/>
                  </a:lnTo>
                  <a:lnTo>
                    <a:pt x="46130" y="2153575"/>
                  </a:lnTo>
                  <a:lnTo>
                    <a:pt x="26501" y="2110789"/>
                  </a:lnTo>
                  <a:lnTo>
                    <a:pt x="12024" y="2065435"/>
                  </a:lnTo>
                  <a:lnTo>
                    <a:pt x="3067" y="2017882"/>
                  </a:lnTo>
                  <a:lnTo>
                    <a:pt x="0" y="1968500"/>
                  </a:lnTo>
                  <a:lnTo>
                    <a:pt x="0" y="393700"/>
                  </a:lnTo>
                  <a:close/>
                </a:path>
              </a:pathLst>
            </a:custGeom>
            <a:ln w="38100">
              <a:solidFill>
                <a:srgbClr val="788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0" y="4876736"/>
              <a:ext cx="4953000" cy="1278255"/>
            </a:xfrm>
            <a:custGeom>
              <a:avLst/>
              <a:gdLst/>
              <a:ahLst/>
              <a:cxnLst/>
              <a:rect l="l" t="t" r="r" b="b"/>
              <a:pathLst>
                <a:path w="4953000" h="1278254">
                  <a:moveTo>
                    <a:pt x="4953000" y="0"/>
                  </a:moveTo>
                  <a:lnTo>
                    <a:pt x="0" y="0"/>
                  </a:lnTo>
                  <a:lnTo>
                    <a:pt x="0" y="1278001"/>
                  </a:lnTo>
                  <a:lnTo>
                    <a:pt x="4953000" y="1278001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07281" y="5489463"/>
              <a:ext cx="1797050" cy="0"/>
            </a:xfrm>
            <a:custGeom>
              <a:avLst/>
              <a:gdLst/>
              <a:ahLst/>
              <a:cxnLst/>
              <a:rect l="l" t="t" r="r" b="b"/>
              <a:pathLst>
                <a:path w="1797050">
                  <a:moveTo>
                    <a:pt x="0" y="0"/>
                  </a:moveTo>
                  <a:lnTo>
                    <a:pt x="1796740" y="0"/>
                  </a:lnTo>
                </a:path>
              </a:pathLst>
            </a:custGeom>
            <a:ln w="190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599129" y="4729212"/>
            <a:ext cx="1794510" cy="1323975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610"/>
              </a:spcBef>
              <a:tabLst>
                <a:tab pos="1131570" algn="l"/>
              </a:tabLst>
            </a:pPr>
            <a:r>
              <a:rPr sz="3000" i="1" spc="35" dirty="0">
                <a:latin typeface="Times New Roman"/>
                <a:cs typeface="Times New Roman"/>
              </a:rPr>
              <a:t>Gaya	</a:t>
            </a:r>
            <a:r>
              <a:rPr sz="3000" spc="-5" dirty="0">
                <a:latin typeface="Times New Roman"/>
                <a:cs typeface="Times New Roman"/>
              </a:rPr>
              <a:t>(N)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1510"/>
              </a:spcBef>
              <a:tabLst>
                <a:tab pos="897255" algn="l"/>
              </a:tabLst>
            </a:pPr>
            <a:r>
              <a:rPr sz="3000" i="1" spc="25" dirty="0">
                <a:latin typeface="Times New Roman"/>
                <a:cs typeface="Times New Roman"/>
              </a:rPr>
              <a:t>luas	</a:t>
            </a:r>
            <a:r>
              <a:rPr sz="3000" dirty="0">
                <a:latin typeface="Times New Roman"/>
                <a:cs typeface="Times New Roman"/>
              </a:rPr>
              <a:t>(m </a:t>
            </a:r>
            <a:r>
              <a:rPr sz="2625" spc="15" baseline="50793" dirty="0">
                <a:latin typeface="Times New Roman"/>
                <a:cs typeface="Times New Roman"/>
              </a:rPr>
              <a:t>2</a:t>
            </a:r>
            <a:r>
              <a:rPr sz="2625" spc="382" baseline="50793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62261" y="5209262"/>
            <a:ext cx="853440" cy="485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000" spc="10" dirty="0">
                <a:latin typeface="Times New Roman"/>
                <a:cs typeface="Times New Roman"/>
              </a:rPr>
              <a:t>( </a:t>
            </a:r>
            <a:r>
              <a:rPr sz="3000" i="1" spc="-25" dirty="0">
                <a:latin typeface="Times New Roman"/>
                <a:cs typeface="Times New Roman"/>
              </a:rPr>
              <a:t>Pa</a:t>
            </a:r>
            <a:r>
              <a:rPr sz="3000" i="1" spc="-295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Times New Roman"/>
                <a:cs typeface="Times New Roman"/>
              </a:rPr>
              <a:t>)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4565" y="5209262"/>
            <a:ext cx="1381760" cy="4851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3000" i="1" spc="-95" dirty="0">
                <a:latin typeface="Times New Roman"/>
                <a:cs typeface="Times New Roman"/>
              </a:rPr>
              <a:t>T</a:t>
            </a:r>
            <a:r>
              <a:rPr sz="3000" i="1" spc="45" dirty="0">
                <a:latin typeface="Times New Roman"/>
                <a:cs typeface="Times New Roman"/>
              </a:rPr>
              <a:t>e</a:t>
            </a:r>
            <a:r>
              <a:rPr sz="3000" i="1" spc="240" dirty="0">
                <a:latin typeface="Times New Roman"/>
                <a:cs typeface="Times New Roman"/>
              </a:rPr>
              <a:t>k</a:t>
            </a:r>
            <a:r>
              <a:rPr sz="3000" i="1" spc="70" dirty="0">
                <a:latin typeface="Times New Roman"/>
                <a:cs typeface="Times New Roman"/>
              </a:rPr>
              <a:t>a</a:t>
            </a:r>
            <a:r>
              <a:rPr sz="3000" i="1" spc="75" dirty="0">
                <a:latin typeface="Times New Roman"/>
                <a:cs typeface="Times New Roman"/>
              </a:rPr>
              <a:t>n</a:t>
            </a:r>
            <a:r>
              <a:rPr sz="3000" i="1" spc="70" dirty="0">
                <a:latin typeface="Times New Roman"/>
                <a:cs typeface="Times New Roman"/>
              </a:rPr>
              <a:t>a</a:t>
            </a:r>
            <a:r>
              <a:rPr sz="3000" i="1" spc="15" dirty="0"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36808" y="5143103"/>
            <a:ext cx="400167" cy="4705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474589" y="1032205"/>
            <a:ext cx="2908300" cy="2777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75" dirty="0">
                <a:solidFill>
                  <a:srgbClr val="C00000"/>
                </a:solidFill>
                <a:latin typeface="Times New Roman"/>
                <a:cs typeface="Times New Roman"/>
              </a:rPr>
              <a:t>Tekanan</a:t>
            </a:r>
            <a:endParaRPr sz="5000">
              <a:latin typeface="Times New Roman"/>
              <a:cs typeface="Times New Roman"/>
            </a:endParaRPr>
          </a:p>
          <a:p>
            <a:pPr marL="1183640" marR="5080" algn="ctr">
              <a:lnSpc>
                <a:spcPct val="100000"/>
              </a:lnSpc>
              <a:spcBef>
                <a:spcPts val="2705"/>
              </a:spcBef>
            </a:pPr>
            <a:r>
              <a:rPr sz="3600" spc="-5" dirty="0">
                <a:latin typeface="Times New Roman"/>
                <a:cs typeface="Times New Roman"/>
              </a:rPr>
              <a:t>Gaya</a:t>
            </a:r>
            <a:r>
              <a:rPr sz="3600" spc="-235" dirty="0">
                <a:latin typeface="Times New Roman"/>
                <a:cs typeface="Times New Roman"/>
              </a:rPr>
              <a:t> </a:t>
            </a:r>
            <a:r>
              <a:rPr sz="3600" spc="175" dirty="0">
                <a:latin typeface="Times New Roman"/>
                <a:cs typeface="Times New Roman"/>
              </a:rPr>
              <a:t>per  </a:t>
            </a:r>
            <a:r>
              <a:rPr sz="3600" spc="185" dirty="0">
                <a:latin typeface="Times New Roman"/>
                <a:cs typeface="Times New Roman"/>
              </a:rPr>
              <a:t>satuan  </a:t>
            </a:r>
            <a:r>
              <a:rPr sz="3600" spc="110" dirty="0">
                <a:latin typeface="Times New Roman"/>
                <a:cs typeface="Times New Roman"/>
              </a:rPr>
              <a:t>luas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0" y="0"/>
            <a:ext cx="9144000" cy="3448685"/>
            <a:chOff x="0" y="0"/>
            <a:chExt cx="9144000" cy="3448685"/>
          </a:xfrm>
        </p:grpSpPr>
        <p:sp>
          <p:nvSpPr>
            <p:cNvPr id="27" name="object 27"/>
            <p:cNvSpPr/>
            <p:nvPr/>
          </p:nvSpPr>
          <p:spPr>
            <a:xfrm>
              <a:off x="2667000" y="2895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647700" y="0"/>
                  </a:moveTo>
                  <a:lnTo>
                    <a:pt x="6477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47700" y="400050"/>
                  </a:lnTo>
                  <a:lnTo>
                    <a:pt x="647700" y="533400"/>
                  </a:lnTo>
                  <a:lnTo>
                    <a:pt x="914400" y="2667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0D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67000" y="2895600"/>
              <a:ext cx="914400" cy="533400"/>
            </a:xfrm>
            <a:custGeom>
              <a:avLst/>
              <a:gdLst/>
              <a:ahLst/>
              <a:cxnLst/>
              <a:rect l="l" t="t" r="r" b="b"/>
              <a:pathLst>
                <a:path w="914400" h="533400">
                  <a:moveTo>
                    <a:pt x="0" y="133350"/>
                  </a:moveTo>
                  <a:lnTo>
                    <a:pt x="647700" y="133350"/>
                  </a:lnTo>
                  <a:lnTo>
                    <a:pt x="647700" y="0"/>
                  </a:lnTo>
                  <a:lnTo>
                    <a:pt x="914400" y="266700"/>
                  </a:lnTo>
                  <a:lnTo>
                    <a:pt x="647700" y="533400"/>
                  </a:lnTo>
                  <a:lnTo>
                    <a:pt x="6477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38100">
              <a:solidFill>
                <a:srgbClr val="B792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62600" y="2895600"/>
              <a:ext cx="889000" cy="533400"/>
            </a:xfrm>
            <a:custGeom>
              <a:avLst/>
              <a:gdLst/>
              <a:ahLst/>
              <a:cxnLst/>
              <a:rect l="l" t="t" r="r" b="b"/>
              <a:pathLst>
                <a:path w="889000" h="533400">
                  <a:moveTo>
                    <a:pt x="622300" y="0"/>
                  </a:moveTo>
                  <a:lnTo>
                    <a:pt x="622300" y="133350"/>
                  </a:lnTo>
                  <a:lnTo>
                    <a:pt x="0" y="133350"/>
                  </a:lnTo>
                  <a:lnTo>
                    <a:pt x="0" y="400050"/>
                  </a:lnTo>
                  <a:lnTo>
                    <a:pt x="622300" y="400050"/>
                  </a:lnTo>
                  <a:lnTo>
                    <a:pt x="622300" y="533400"/>
                  </a:lnTo>
                  <a:lnTo>
                    <a:pt x="889000" y="26670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F0D6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62600" y="2895600"/>
              <a:ext cx="889000" cy="533400"/>
            </a:xfrm>
            <a:custGeom>
              <a:avLst/>
              <a:gdLst/>
              <a:ahLst/>
              <a:cxnLst/>
              <a:rect l="l" t="t" r="r" b="b"/>
              <a:pathLst>
                <a:path w="889000" h="533400">
                  <a:moveTo>
                    <a:pt x="0" y="133350"/>
                  </a:moveTo>
                  <a:lnTo>
                    <a:pt x="622300" y="133350"/>
                  </a:lnTo>
                  <a:lnTo>
                    <a:pt x="622300" y="0"/>
                  </a:lnTo>
                  <a:lnTo>
                    <a:pt x="889000" y="266700"/>
                  </a:lnTo>
                  <a:lnTo>
                    <a:pt x="622300" y="533400"/>
                  </a:lnTo>
                  <a:lnTo>
                    <a:pt x="622300" y="400050"/>
                  </a:lnTo>
                  <a:lnTo>
                    <a:pt x="0" y="400050"/>
                  </a:lnTo>
                  <a:lnTo>
                    <a:pt x="0" y="133350"/>
                  </a:lnTo>
                  <a:close/>
                </a:path>
              </a:pathLst>
            </a:custGeom>
            <a:ln w="38100">
              <a:solidFill>
                <a:srgbClr val="B7921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0"/>
              <a:ext cx="9144000" cy="8309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588388" y="10159"/>
            <a:ext cx="59664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BEF58"/>
                </a:solidFill>
                <a:latin typeface="Bookman Uralic"/>
                <a:cs typeface="Bookman Uralic"/>
              </a:rPr>
              <a:t>Tekanan Zat</a:t>
            </a:r>
            <a:r>
              <a:rPr sz="4800" spc="-45" dirty="0">
                <a:solidFill>
                  <a:srgbClr val="FBEF58"/>
                </a:solidFill>
                <a:latin typeface="Bookman Uralic"/>
                <a:cs typeface="Bookman Uralic"/>
              </a:rPr>
              <a:t> </a:t>
            </a:r>
            <a:r>
              <a:rPr sz="4800" spc="-5" dirty="0">
                <a:solidFill>
                  <a:srgbClr val="FBEF58"/>
                </a:solidFill>
                <a:latin typeface="Bookman Uralic"/>
                <a:cs typeface="Bookman Uralic"/>
              </a:rPr>
              <a:t>Padat</a:t>
            </a:r>
            <a:endParaRPr sz="4800">
              <a:latin typeface="Bookman Uralic"/>
              <a:cs typeface="Bookman Uralic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781800" y="4876800"/>
            <a:ext cx="1295400" cy="1466850"/>
            <a:chOff x="6781800" y="4876800"/>
            <a:chExt cx="1295400" cy="1466850"/>
          </a:xfrm>
        </p:grpSpPr>
        <p:sp>
          <p:nvSpPr>
            <p:cNvPr id="34" name="object 34"/>
            <p:cNvSpPr/>
            <p:nvPr/>
          </p:nvSpPr>
          <p:spPr>
            <a:xfrm>
              <a:off x="6781800" y="4876800"/>
              <a:ext cx="1295400" cy="1466850"/>
            </a:xfrm>
            <a:custGeom>
              <a:avLst/>
              <a:gdLst/>
              <a:ahLst/>
              <a:cxnLst/>
              <a:rect l="l" t="t" r="r" b="b"/>
              <a:pathLst>
                <a:path w="1295400" h="1466850">
                  <a:moveTo>
                    <a:pt x="1295400" y="0"/>
                  </a:moveTo>
                  <a:lnTo>
                    <a:pt x="0" y="0"/>
                  </a:lnTo>
                  <a:lnTo>
                    <a:pt x="0" y="1466850"/>
                  </a:lnTo>
                  <a:lnTo>
                    <a:pt x="1295400" y="1466850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591672" y="5636349"/>
              <a:ext cx="379730" cy="0"/>
            </a:xfrm>
            <a:custGeom>
              <a:avLst/>
              <a:gdLst/>
              <a:ahLst/>
              <a:cxnLst/>
              <a:rect l="l" t="t" r="r" b="b"/>
              <a:pathLst>
                <a:path w="379729">
                  <a:moveTo>
                    <a:pt x="0" y="0"/>
                  </a:moveTo>
                  <a:lnTo>
                    <a:pt x="379598" y="0"/>
                  </a:lnTo>
                </a:path>
              </a:pathLst>
            </a:custGeom>
            <a:ln w="2293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635187" y="4698927"/>
            <a:ext cx="281305" cy="1633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735" marR="5080" indent="-39370">
              <a:lnSpc>
                <a:spcPct val="142500"/>
              </a:lnSpc>
              <a:spcBef>
                <a:spcPts val="90"/>
              </a:spcBef>
            </a:pPr>
            <a:r>
              <a:rPr sz="3700" i="1" spc="-459" dirty="0">
                <a:latin typeface="Times New Roman"/>
                <a:cs typeface="Times New Roman"/>
              </a:rPr>
              <a:t>F  A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04098" y="5292018"/>
            <a:ext cx="200660" cy="5956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3700" i="1" spc="-375" dirty="0">
                <a:latin typeface="Times New Roman"/>
                <a:cs typeface="Times New Roman"/>
              </a:rPr>
              <a:t>p</a:t>
            </a:r>
            <a:endParaRPr sz="3700">
              <a:latin typeface="Times New Roman"/>
              <a:cs typeface="Times New Roman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924550" y="5010150"/>
            <a:ext cx="1746250" cy="1333500"/>
            <a:chOff x="5924550" y="5010150"/>
            <a:chExt cx="1746250" cy="1333500"/>
          </a:xfrm>
        </p:grpSpPr>
        <p:sp>
          <p:nvSpPr>
            <p:cNvPr id="39" name="object 39"/>
            <p:cNvSpPr/>
            <p:nvPr/>
          </p:nvSpPr>
          <p:spPr>
            <a:xfrm>
              <a:off x="7237485" y="5207073"/>
              <a:ext cx="433037" cy="5813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943600" y="5029200"/>
              <a:ext cx="381000" cy="1295400"/>
            </a:xfrm>
            <a:custGeom>
              <a:avLst/>
              <a:gdLst/>
              <a:ahLst/>
              <a:cxnLst/>
              <a:rect l="l" t="t" r="r" b="b"/>
              <a:pathLst>
                <a:path w="381000" h="1295400">
                  <a:moveTo>
                    <a:pt x="381000" y="0"/>
                  </a:moveTo>
                  <a:lnTo>
                    <a:pt x="0" y="12954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0" y="483488"/>
            <a:ext cx="42589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>
                <a:solidFill>
                  <a:srgbClr val="FFFFFF"/>
                </a:solidFill>
              </a:rPr>
              <a:t>GAYA</a:t>
            </a:r>
            <a:r>
              <a:rPr spc="-110" dirty="0">
                <a:solidFill>
                  <a:srgbClr val="FFFFFF"/>
                </a:solidFill>
              </a:rPr>
              <a:t> </a:t>
            </a:r>
            <a:r>
              <a:rPr spc="170" dirty="0">
                <a:solidFill>
                  <a:srgbClr val="FFFFFF"/>
                </a:solidFill>
              </a:rPr>
              <a:t>(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spc="-155" dirty="0">
                <a:solidFill>
                  <a:srgbClr val="FFFFFF"/>
                </a:solidFill>
              </a:rPr>
              <a:t>F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170" dirty="0">
                <a:solidFill>
                  <a:srgbClr val="FFFFFF"/>
                </a:solidFill>
              </a:rPr>
              <a:t>)</a:t>
            </a:r>
            <a:r>
              <a:rPr spc="-45" dirty="0">
                <a:solidFill>
                  <a:srgbClr val="FFFFFF"/>
                </a:solidFill>
              </a:rPr>
              <a:t> </a:t>
            </a:r>
            <a:r>
              <a:rPr spc="400" dirty="0">
                <a:solidFill>
                  <a:srgbClr val="FFFFFF"/>
                </a:solidFill>
              </a:rPr>
              <a:t>/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95" dirty="0">
                <a:solidFill>
                  <a:srgbClr val="FFFFFF"/>
                </a:solidFill>
              </a:rPr>
              <a:t>Berat</a:t>
            </a:r>
            <a:r>
              <a:rPr spc="-135" dirty="0">
                <a:solidFill>
                  <a:srgbClr val="FFFFFF"/>
                </a:solidFill>
              </a:rPr>
              <a:t> </a:t>
            </a:r>
            <a:r>
              <a:rPr spc="170" dirty="0">
                <a:solidFill>
                  <a:srgbClr val="FFFFFF"/>
                </a:solidFill>
              </a:rPr>
              <a:t>(</a:t>
            </a:r>
            <a:r>
              <a:rPr spc="-95" dirty="0">
                <a:solidFill>
                  <a:srgbClr val="FFFFFF"/>
                </a:solidFill>
              </a:rPr>
              <a:t> </a:t>
            </a:r>
            <a:r>
              <a:rPr spc="-60" dirty="0">
                <a:solidFill>
                  <a:srgbClr val="FFFFFF"/>
                </a:solidFill>
              </a:rPr>
              <a:t>W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spc="17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8355" y="971169"/>
            <a:ext cx="57029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Satuan</a:t>
            </a:r>
            <a:r>
              <a:rPr sz="32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Times New Roman"/>
                <a:cs typeface="Times New Roman"/>
              </a:rPr>
              <a:t>luas</a:t>
            </a:r>
            <a:r>
              <a:rPr sz="32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80" dirty="0">
                <a:solidFill>
                  <a:srgbClr val="FFFFFF"/>
                </a:solidFill>
                <a:latin typeface="Times New Roman"/>
                <a:cs typeface="Times New Roman"/>
              </a:rPr>
              <a:t>bidang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tekan</a:t>
            </a:r>
            <a:r>
              <a:rPr sz="32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32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17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32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170" dirty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1975" y="1052575"/>
            <a:ext cx="5977255" cy="0"/>
          </a:xfrm>
          <a:custGeom>
            <a:avLst/>
            <a:gdLst/>
            <a:ahLst/>
            <a:cxnLst/>
            <a:rect l="l" t="t" r="r" b="b"/>
            <a:pathLst>
              <a:path w="5977255">
                <a:moveTo>
                  <a:pt x="0" y="0"/>
                </a:moveTo>
                <a:lnTo>
                  <a:pt x="5976874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33270" y="2693923"/>
            <a:ext cx="9925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53769" algn="l"/>
              </a:tabLst>
            </a:pPr>
            <a:r>
              <a:rPr sz="3600" b="1" spc="15" baseline="-34722" dirty="0">
                <a:solidFill>
                  <a:srgbClr val="FFFFFF"/>
                </a:solidFill>
                <a:latin typeface="Times New Roman"/>
                <a:cs typeface="Times New Roman"/>
              </a:rPr>
              <a:t>P= </a:t>
            </a:r>
            <a:r>
              <a:rPr sz="2400" b="1" u="heavy" spc="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	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7122" y="3049016"/>
            <a:ext cx="19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800" y="1713738"/>
            <a:ext cx="45002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 marR="30480" indent="-7620">
              <a:lnSpc>
                <a:spcPct val="100000"/>
              </a:lnSpc>
              <a:spcBef>
                <a:spcPts val="100"/>
              </a:spcBef>
              <a:tabLst>
                <a:tab pos="2399665" algn="l"/>
                <a:tab pos="4461510" algn="l"/>
              </a:tabLst>
            </a:pPr>
            <a:r>
              <a:rPr sz="24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2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1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F</a:t>
            </a:r>
            <a:r>
              <a:rPr sz="24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Gaya</a:t>
            </a:r>
            <a:r>
              <a:rPr sz="24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1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satuan	</a:t>
            </a:r>
            <a:r>
              <a:rPr sz="2400" b="1" u="heavy" spc="1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Newton 	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Luas</a:t>
            </a:r>
            <a:r>
              <a:rPr sz="24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bidang</a:t>
            </a:r>
            <a:r>
              <a:rPr sz="24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tekan</a:t>
            </a:r>
            <a:r>
              <a:rPr sz="24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satuan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b="1" spc="165" baseline="2430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400" baseline="24305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2344" y="1853564"/>
            <a:ext cx="1960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TEKANAN</a:t>
            </a:r>
            <a:r>
              <a:rPr sz="2800" b="1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8200" y="1628775"/>
            <a:ext cx="7315200" cy="1038225"/>
          </a:xfrm>
          <a:custGeom>
            <a:avLst/>
            <a:gdLst/>
            <a:ahLst/>
            <a:cxnLst/>
            <a:rect l="l" t="t" r="r" b="b"/>
            <a:pathLst>
              <a:path w="7315200" h="1038225">
                <a:moveTo>
                  <a:pt x="0" y="1038225"/>
                </a:moveTo>
                <a:lnTo>
                  <a:pt x="7315200" y="1038225"/>
                </a:lnTo>
                <a:lnTo>
                  <a:pt x="7315200" y="0"/>
                </a:lnTo>
                <a:lnTo>
                  <a:pt x="0" y="0"/>
                </a:lnTo>
                <a:lnTo>
                  <a:pt x="0" y="1038225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5900" y="5419725"/>
            <a:ext cx="800100" cy="438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05200" y="5200650"/>
            <a:ext cx="1666875" cy="438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7221" y="5535574"/>
            <a:ext cx="1824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Luas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bidang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tekan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644" y="5608421"/>
            <a:ext cx="1824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Luas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bidang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tekan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05200" y="3467100"/>
            <a:ext cx="1666875" cy="733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30522" y="3734816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1800" spc="22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85900" y="3257550"/>
            <a:ext cx="800100" cy="1228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555496" y="3661917"/>
            <a:ext cx="641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F </a:t>
            </a:r>
            <a:r>
              <a:rPr sz="1800" spc="22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019907" y="3211753"/>
            <a:ext cx="1198245" cy="2319655"/>
            <a:chOff x="6019907" y="3211753"/>
            <a:chExt cx="1198245" cy="2319655"/>
          </a:xfrm>
        </p:grpSpPr>
        <p:sp>
          <p:nvSpPr>
            <p:cNvPr id="20" name="object 20"/>
            <p:cNvSpPr/>
            <p:nvPr/>
          </p:nvSpPr>
          <p:spPr>
            <a:xfrm>
              <a:off x="6030697" y="5167102"/>
              <a:ext cx="1162685" cy="353695"/>
            </a:xfrm>
            <a:custGeom>
              <a:avLst/>
              <a:gdLst/>
              <a:ahLst/>
              <a:cxnLst/>
              <a:rect l="l" t="t" r="r" b="b"/>
              <a:pathLst>
                <a:path w="1162684" h="353695">
                  <a:moveTo>
                    <a:pt x="529154" y="0"/>
                  </a:moveTo>
                  <a:lnTo>
                    <a:pt x="0" y="344181"/>
                  </a:lnTo>
                  <a:lnTo>
                    <a:pt x="869325" y="353483"/>
                  </a:lnTo>
                  <a:lnTo>
                    <a:pt x="1162250" y="18604"/>
                  </a:lnTo>
                  <a:lnTo>
                    <a:pt x="529154" y="0"/>
                  </a:lnTo>
                  <a:close/>
                </a:path>
              </a:pathLst>
            </a:custGeom>
            <a:solidFill>
              <a:srgbClr val="340D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30697" y="5167102"/>
              <a:ext cx="1162685" cy="353695"/>
            </a:xfrm>
            <a:custGeom>
              <a:avLst/>
              <a:gdLst/>
              <a:ahLst/>
              <a:cxnLst/>
              <a:rect l="l" t="t" r="r" b="b"/>
              <a:pathLst>
                <a:path w="1162684" h="353695">
                  <a:moveTo>
                    <a:pt x="1162250" y="18604"/>
                  </a:moveTo>
                  <a:lnTo>
                    <a:pt x="529154" y="0"/>
                  </a:lnTo>
                  <a:lnTo>
                    <a:pt x="0" y="344181"/>
                  </a:lnTo>
                  <a:lnTo>
                    <a:pt x="869325" y="353483"/>
                  </a:lnTo>
                  <a:lnTo>
                    <a:pt x="1162250" y="18604"/>
                  </a:lnTo>
                  <a:close/>
                </a:path>
              </a:pathLst>
            </a:custGeom>
            <a:ln w="20957">
              <a:solidFill>
                <a:srgbClr val="340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558836" y="3211939"/>
              <a:ext cx="219703" cy="966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69445" y="3222548"/>
              <a:ext cx="321945" cy="952500"/>
            </a:xfrm>
            <a:custGeom>
              <a:avLst/>
              <a:gdLst/>
              <a:ahLst/>
              <a:cxnLst/>
              <a:rect l="l" t="t" r="r" b="b"/>
              <a:pathLst>
                <a:path w="321945" h="952500">
                  <a:moveTo>
                    <a:pt x="0" y="75458"/>
                  </a:moveTo>
                  <a:lnTo>
                    <a:pt x="0" y="565696"/>
                  </a:lnTo>
                </a:path>
                <a:path w="321945" h="952500">
                  <a:moveTo>
                    <a:pt x="132322" y="75458"/>
                  </a:moveTo>
                  <a:lnTo>
                    <a:pt x="132322" y="565696"/>
                  </a:lnTo>
                </a:path>
                <a:path w="321945" h="952500">
                  <a:moveTo>
                    <a:pt x="198484" y="0"/>
                  </a:moveTo>
                  <a:lnTo>
                    <a:pt x="198484" y="490275"/>
                  </a:lnTo>
                </a:path>
                <a:path w="321945" h="952500">
                  <a:moveTo>
                    <a:pt x="0" y="556268"/>
                  </a:moveTo>
                  <a:lnTo>
                    <a:pt x="132322" y="556268"/>
                  </a:lnTo>
                  <a:lnTo>
                    <a:pt x="207936" y="490275"/>
                  </a:lnTo>
                </a:path>
                <a:path w="321945" h="952500">
                  <a:moveTo>
                    <a:pt x="132322" y="556268"/>
                  </a:moveTo>
                  <a:lnTo>
                    <a:pt x="321355" y="848526"/>
                  </a:lnTo>
                </a:path>
                <a:path w="321945" h="952500">
                  <a:moveTo>
                    <a:pt x="321355" y="839098"/>
                  </a:moveTo>
                  <a:lnTo>
                    <a:pt x="321355" y="952228"/>
                  </a:lnTo>
                </a:path>
              </a:pathLst>
            </a:custGeom>
            <a:ln w="2123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83802" y="3741107"/>
              <a:ext cx="9525" cy="94615"/>
            </a:xfrm>
            <a:custGeom>
              <a:avLst/>
              <a:gdLst/>
              <a:ahLst/>
              <a:cxnLst/>
              <a:rect l="l" t="t" r="r" b="b"/>
              <a:pathLst>
                <a:path w="9525" h="94614">
                  <a:moveTo>
                    <a:pt x="4725" y="-10632"/>
                  </a:moveTo>
                  <a:lnTo>
                    <a:pt x="4725" y="104909"/>
                  </a:lnTo>
                </a:path>
              </a:pathLst>
            </a:custGeom>
            <a:ln w="30717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77382" y="3712824"/>
              <a:ext cx="415925" cy="28575"/>
            </a:xfrm>
            <a:custGeom>
              <a:avLst/>
              <a:gdLst/>
              <a:ahLst/>
              <a:cxnLst/>
              <a:rect l="l" t="t" r="r" b="b"/>
              <a:pathLst>
                <a:path w="415925" h="28575">
                  <a:moveTo>
                    <a:pt x="-10606" y="14141"/>
                  </a:moveTo>
                  <a:lnTo>
                    <a:pt x="426478" y="14141"/>
                  </a:lnTo>
                </a:path>
              </a:pathLst>
            </a:custGeom>
            <a:ln w="4949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0702" y="3731679"/>
              <a:ext cx="1162685" cy="443230"/>
            </a:xfrm>
            <a:custGeom>
              <a:avLst/>
              <a:gdLst/>
              <a:ahLst/>
              <a:cxnLst/>
              <a:rect l="l" t="t" r="r" b="b"/>
              <a:pathLst>
                <a:path w="1162684" h="443229">
                  <a:moveTo>
                    <a:pt x="0" y="329967"/>
                  </a:moveTo>
                  <a:lnTo>
                    <a:pt x="0" y="443097"/>
                  </a:lnTo>
                </a:path>
                <a:path w="1162684" h="443229">
                  <a:moveTo>
                    <a:pt x="0" y="329967"/>
                  </a:moveTo>
                  <a:lnTo>
                    <a:pt x="529291" y="47138"/>
                  </a:lnTo>
                </a:path>
                <a:path w="1162684" h="443229">
                  <a:moveTo>
                    <a:pt x="0" y="433669"/>
                  </a:moveTo>
                  <a:lnTo>
                    <a:pt x="860099" y="433669"/>
                  </a:lnTo>
                  <a:lnTo>
                    <a:pt x="1162551" y="103704"/>
                  </a:lnTo>
                </a:path>
                <a:path w="1162684" h="443229">
                  <a:moveTo>
                    <a:pt x="1162551" y="9427"/>
                  </a:moveTo>
                  <a:lnTo>
                    <a:pt x="860099" y="329967"/>
                  </a:lnTo>
                  <a:lnTo>
                    <a:pt x="0" y="329967"/>
                  </a:lnTo>
                  <a:lnTo>
                    <a:pt x="472582" y="9427"/>
                  </a:lnTo>
                  <a:lnTo>
                    <a:pt x="538743" y="0"/>
                  </a:lnTo>
                </a:path>
              </a:pathLst>
            </a:custGeom>
            <a:ln w="2123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47028" y="5535574"/>
            <a:ext cx="182498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25" dirty="0">
                <a:solidFill>
                  <a:srgbClr val="FFFFFF"/>
                </a:solidFill>
                <a:latin typeface="Times New Roman"/>
                <a:cs typeface="Times New Roman"/>
              </a:rPr>
              <a:t>Luas </a:t>
            </a:r>
            <a:r>
              <a:rPr sz="1800" spc="70" dirty="0">
                <a:solidFill>
                  <a:srgbClr val="FFFFFF"/>
                </a:solidFill>
                <a:latin typeface="Times New Roman"/>
                <a:cs typeface="Times New Roman"/>
              </a:rPr>
              <a:t>bidang</a:t>
            </a:r>
            <a:r>
              <a:rPr sz="1800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imes New Roman"/>
                <a:cs typeface="Times New Roman"/>
              </a:rPr>
              <a:t>tekan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76600" y="3025775"/>
            <a:ext cx="863600" cy="85725"/>
          </a:xfrm>
          <a:custGeom>
            <a:avLst/>
            <a:gdLst/>
            <a:ahLst/>
            <a:cxnLst/>
            <a:rect l="l" t="t" r="r" b="b"/>
            <a:pathLst>
              <a:path w="863600" h="85725">
                <a:moveTo>
                  <a:pt x="777875" y="0"/>
                </a:moveTo>
                <a:lnTo>
                  <a:pt x="777875" y="85725"/>
                </a:lnTo>
                <a:lnTo>
                  <a:pt x="834940" y="57150"/>
                </a:lnTo>
                <a:lnTo>
                  <a:pt x="792099" y="57150"/>
                </a:lnTo>
                <a:lnTo>
                  <a:pt x="792099" y="28575"/>
                </a:lnTo>
                <a:lnTo>
                  <a:pt x="835109" y="28575"/>
                </a:lnTo>
                <a:lnTo>
                  <a:pt x="777875" y="0"/>
                </a:lnTo>
                <a:close/>
              </a:path>
              <a:path w="863600" h="85725">
                <a:moveTo>
                  <a:pt x="777875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777875" y="57150"/>
                </a:lnTo>
                <a:lnTo>
                  <a:pt x="777875" y="28575"/>
                </a:lnTo>
                <a:close/>
              </a:path>
              <a:path w="863600" h="85725">
                <a:moveTo>
                  <a:pt x="835109" y="28575"/>
                </a:moveTo>
                <a:lnTo>
                  <a:pt x="792099" y="28575"/>
                </a:lnTo>
                <a:lnTo>
                  <a:pt x="792099" y="57150"/>
                </a:lnTo>
                <a:lnTo>
                  <a:pt x="834940" y="57150"/>
                </a:lnTo>
                <a:lnTo>
                  <a:pt x="863600" y="42799"/>
                </a:lnTo>
                <a:lnTo>
                  <a:pt x="835109" y="28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481448" y="2870961"/>
            <a:ext cx="3029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1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satuan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Newton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22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meter</a:t>
            </a:r>
            <a:r>
              <a:rPr sz="1800" b="1" spc="135" baseline="25462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 baseline="25462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20787" y="4149725"/>
            <a:ext cx="76835" cy="1295400"/>
          </a:xfrm>
          <a:custGeom>
            <a:avLst/>
            <a:gdLst/>
            <a:ahLst/>
            <a:cxnLst/>
            <a:rect l="l" t="t" r="r" b="b"/>
            <a:pathLst>
              <a:path w="76834" h="12954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834" h="12954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834" h="12954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834" h="12954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834" h="12954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834" h="12954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834" h="12954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834" h="12954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834" h="1295400">
                <a:moveTo>
                  <a:pt x="44450" y="711200"/>
                </a:moveTo>
                <a:lnTo>
                  <a:pt x="31750" y="7112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11200"/>
                </a:lnTo>
                <a:close/>
              </a:path>
              <a:path w="76834" h="1295400">
                <a:moveTo>
                  <a:pt x="44450" y="800100"/>
                </a:moveTo>
                <a:lnTo>
                  <a:pt x="31750" y="800100"/>
                </a:lnTo>
                <a:lnTo>
                  <a:pt x="31750" y="850900"/>
                </a:lnTo>
                <a:lnTo>
                  <a:pt x="44450" y="850900"/>
                </a:lnTo>
                <a:lnTo>
                  <a:pt x="44450" y="800100"/>
                </a:lnTo>
                <a:close/>
              </a:path>
              <a:path w="76834" h="1295400">
                <a:moveTo>
                  <a:pt x="44450" y="889000"/>
                </a:moveTo>
                <a:lnTo>
                  <a:pt x="31750" y="8890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889000"/>
                </a:lnTo>
                <a:close/>
              </a:path>
              <a:path w="76834" h="1295400">
                <a:moveTo>
                  <a:pt x="44450" y="977900"/>
                </a:moveTo>
                <a:lnTo>
                  <a:pt x="31750" y="977900"/>
                </a:lnTo>
                <a:lnTo>
                  <a:pt x="31750" y="1028700"/>
                </a:lnTo>
                <a:lnTo>
                  <a:pt x="44450" y="1028700"/>
                </a:lnTo>
                <a:lnTo>
                  <a:pt x="44450" y="977900"/>
                </a:lnTo>
                <a:close/>
              </a:path>
              <a:path w="76834" h="1295400">
                <a:moveTo>
                  <a:pt x="44450" y="1066800"/>
                </a:moveTo>
                <a:lnTo>
                  <a:pt x="31750" y="1066800"/>
                </a:lnTo>
                <a:lnTo>
                  <a:pt x="31750" y="1117600"/>
                </a:lnTo>
                <a:lnTo>
                  <a:pt x="44450" y="1117600"/>
                </a:lnTo>
                <a:lnTo>
                  <a:pt x="44450" y="1066800"/>
                </a:lnTo>
                <a:close/>
              </a:path>
              <a:path w="76834" h="1295400">
                <a:moveTo>
                  <a:pt x="44450" y="1155700"/>
                </a:moveTo>
                <a:lnTo>
                  <a:pt x="31750" y="1155700"/>
                </a:lnTo>
                <a:lnTo>
                  <a:pt x="31750" y="1206500"/>
                </a:lnTo>
                <a:lnTo>
                  <a:pt x="44450" y="1206500"/>
                </a:lnTo>
                <a:lnTo>
                  <a:pt x="44450" y="1155700"/>
                </a:lnTo>
                <a:close/>
              </a:path>
              <a:path w="76834" h="1295400">
                <a:moveTo>
                  <a:pt x="76263" y="1219200"/>
                </a:moveTo>
                <a:lnTo>
                  <a:pt x="0" y="1219200"/>
                </a:lnTo>
                <a:lnTo>
                  <a:pt x="38100" y="1295400"/>
                </a:lnTo>
                <a:lnTo>
                  <a:pt x="76263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4400" y="4076700"/>
            <a:ext cx="76200" cy="1295400"/>
          </a:xfrm>
          <a:custGeom>
            <a:avLst/>
            <a:gdLst/>
            <a:ahLst/>
            <a:cxnLst/>
            <a:rect l="l" t="t" r="r" b="b"/>
            <a:pathLst>
              <a:path w="76200" h="12954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200" h="12954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12954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12954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12954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12954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12954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12954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1295400">
                <a:moveTo>
                  <a:pt x="44450" y="711200"/>
                </a:moveTo>
                <a:lnTo>
                  <a:pt x="31750" y="7112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11200"/>
                </a:lnTo>
                <a:close/>
              </a:path>
              <a:path w="76200" h="1295400">
                <a:moveTo>
                  <a:pt x="44450" y="800100"/>
                </a:moveTo>
                <a:lnTo>
                  <a:pt x="31750" y="800100"/>
                </a:lnTo>
                <a:lnTo>
                  <a:pt x="31750" y="850900"/>
                </a:lnTo>
                <a:lnTo>
                  <a:pt x="44450" y="850900"/>
                </a:lnTo>
                <a:lnTo>
                  <a:pt x="44450" y="800100"/>
                </a:lnTo>
                <a:close/>
              </a:path>
              <a:path w="76200" h="1295400">
                <a:moveTo>
                  <a:pt x="44450" y="889000"/>
                </a:moveTo>
                <a:lnTo>
                  <a:pt x="31750" y="8890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889000"/>
                </a:lnTo>
                <a:close/>
              </a:path>
              <a:path w="76200" h="1295400">
                <a:moveTo>
                  <a:pt x="44450" y="977900"/>
                </a:moveTo>
                <a:lnTo>
                  <a:pt x="31750" y="977900"/>
                </a:lnTo>
                <a:lnTo>
                  <a:pt x="31750" y="1028700"/>
                </a:lnTo>
                <a:lnTo>
                  <a:pt x="44450" y="1028700"/>
                </a:lnTo>
                <a:lnTo>
                  <a:pt x="44450" y="977900"/>
                </a:lnTo>
                <a:close/>
              </a:path>
              <a:path w="76200" h="1295400">
                <a:moveTo>
                  <a:pt x="44450" y="1066800"/>
                </a:moveTo>
                <a:lnTo>
                  <a:pt x="31750" y="1066800"/>
                </a:lnTo>
                <a:lnTo>
                  <a:pt x="31750" y="1117600"/>
                </a:lnTo>
                <a:lnTo>
                  <a:pt x="44450" y="1117600"/>
                </a:lnTo>
                <a:lnTo>
                  <a:pt x="44450" y="1066800"/>
                </a:lnTo>
                <a:close/>
              </a:path>
              <a:path w="76200" h="1295400">
                <a:moveTo>
                  <a:pt x="44450" y="1155700"/>
                </a:moveTo>
                <a:lnTo>
                  <a:pt x="31750" y="1155700"/>
                </a:lnTo>
                <a:lnTo>
                  <a:pt x="31750" y="1206500"/>
                </a:lnTo>
                <a:lnTo>
                  <a:pt x="44450" y="1206500"/>
                </a:lnTo>
                <a:lnTo>
                  <a:pt x="44450" y="1155700"/>
                </a:lnTo>
                <a:close/>
              </a:path>
              <a:path w="76200" h="1295400">
                <a:moveTo>
                  <a:pt x="76200" y="1219200"/>
                </a:moveTo>
                <a:lnTo>
                  <a:pt x="0" y="1219200"/>
                </a:lnTo>
                <a:lnTo>
                  <a:pt x="38100" y="1295400"/>
                </a:lnTo>
                <a:lnTo>
                  <a:pt x="7620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97725" y="3933825"/>
            <a:ext cx="76200" cy="1295400"/>
          </a:xfrm>
          <a:custGeom>
            <a:avLst/>
            <a:gdLst/>
            <a:ahLst/>
            <a:cxnLst/>
            <a:rect l="l" t="t" r="r" b="b"/>
            <a:pathLst>
              <a:path w="76200" h="1295400">
                <a:moveTo>
                  <a:pt x="44450" y="0"/>
                </a:moveTo>
                <a:lnTo>
                  <a:pt x="31750" y="0"/>
                </a:lnTo>
                <a:lnTo>
                  <a:pt x="31750" y="50800"/>
                </a:lnTo>
                <a:lnTo>
                  <a:pt x="44450" y="50800"/>
                </a:lnTo>
                <a:lnTo>
                  <a:pt x="44450" y="0"/>
                </a:lnTo>
                <a:close/>
              </a:path>
              <a:path w="76200" h="1295400">
                <a:moveTo>
                  <a:pt x="44450" y="88900"/>
                </a:moveTo>
                <a:lnTo>
                  <a:pt x="31750" y="88900"/>
                </a:lnTo>
                <a:lnTo>
                  <a:pt x="31750" y="139700"/>
                </a:lnTo>
                <a:lnTo>
                  <a:pt x="44450" y="139700"/>
                </a:lnTo>
                <a:lnTo>
                  <a:pt x="44450" y="88900"/>
                </a:lnTo>
                <a:close/>
              </a:path>
              <a:path w="76200" h="1295400">
                <a:moveTo>
                  <a:pt x="44450" y="177800"/>
                </a:moveTo>
                <a:lnTo>
                  <a:pt x="31750" y="177800"/>
                </a:lnTo>
                <a:lnTo>
                  <a:pt x="31750" y="228600"/>
                </a:lnTo>
                <a:lnTo>
                  <a:pt x="44450" y="228600"/>
                </a:lnTo>
                <a:lnTo>
                  <a:pt x="44450" y="177800"/>
                </a:lnTo>
                <a:close/>
              </a:path>
              <a:path w="76200" h="1295400">
                <a:moveTo>
                  <a:pt x="44450" y="266700"/>
                </a:moveTo>
                <a:lnTo>
                  <a:pt x="31750" y="26670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266700"/>
                </a:lnTo>
                <a:close/>
              </a:path>
              <a:path w="76200" h="1295400">
                <a:moveTo>
                  <a:pt x="44450" y="355600"/>
                </a:moveTo>
                <a:lnTo>
                  <a:pt x="31750" y="355600"/>
                </a:lnTo>
                <a:lnTo>
                  <a:pt x="31750" y="406400"/>
                </a:lnTo>
                <a:lnTo>
                  <a:pt x="44450" y="406400"/>
                </a:lnTo>
                <a:lnTo>
                  <a:pt x="44450" y="355600"/>
                </a:lnTo>
                <a:close/>
              </a:path>
              <a:path w="76200" h="1295400">
                <a:moveTo>
                  <a:pt x="44450" y="444500"/>
                </a:moveTo>
                <a:lnTo>
                  <a:pt x="31750" y="444500"/>
                </a:lnTo>
                <a:lnTo>
                  <a:pt x="31750" y="495300"/>
                </a:lnTo>
                <a:lnTo>
                  <a:pt x="44450" y="495300"/>
                </a:lnTo>
                <a:lnTo>
                  <a:pt x="44450" y="444500"/>
                </a:lnTo>
                <a:close/>
              </a:path>
              <a:path w="76200" h="1295400">
                <a:moveTo>
                  <a:pt x="44450" y="533400"/>
                </a:moveTo>
                <a:lnTo>
                  <a:pt x="31750" y="533400"/>
                </a:lnTo>
                <a:lnTo>
                  <a:pt x="31750" y="584200"/>
                </a:lnTo>
                <a:lnTo>
                  <a:pt x="44450" y="584200"/>
                </a:lnTo>
                <a:lnTo>
                  <a:pt x="44450" y="533400"/>
                </a:lnTo>
                <a:close/>
              </a:path>
              <a:path w="76200" h="1295400">
                <a:moveTo>
                  <a:pt x="44450" y="622300"/>
                </a:moveTo>
                <a:lnTo>
                  <a:pt x="31750" y="622300"/>
                </a:lnTo>
                <a:lnTo>
                  <a:pt x="31750" y="673100"/>
                </a:lnTo>
                <a:lnTo>
                  <a:pt x="44450" y="673100"/>
                </a:lnTo>
                <a:lnTo>
                  <a:pt x="44450" y="622300"/>
                </a:lnTo>
                <a:close/>
              </a:path>
              <a:path w="76200" h="1295400">
                <a:moveTo>
                  <a:pt x="44450" y="711200"/>
                </a:moveTo>
                <a:lnTo>
                  <a:pt x="31750" y="711200"/>
                </a:lnTo>
                <a:lnTo>
                  <a:pt x="31750" y="762000"/>
                </a:lnTo>
                <a:lnTo>
                  <a:pt x="44450" y="762000"/>
                </a:lnTo>
                <a:lnTo>
                  <a:pt x="44450" y="711200"/>
                </a:lnTo>
                <a:close/>
              </a:path>
              <a:path w="76200" h="1295400">
                <a:moveTo>
                  <a:pt x="44450" y="800100"/>
                </a:moveTo>
                <a:lnTo>
                  <a:pt x="31750" y="800100"/>
                </a:lnTo>
                <a:lnTo>
                  <a:pt x="31750" y="850900"/>
                </a:lnTo>
                <a:lnTo>
                  <a:pt x="44450" y="850900"/>
                </a:lnTo>
                <a:lnTo>
                  <a:pt x="44450" y="800100"/>
                </a:lnTo>
                <a:close/>
              </a:path>
              <a:path w="76200" h="1295400">
                <a:moveTo>
                  <a:pt x="44450" y="889000"/>
                </a:moveTo>
                <a:lnTo>
                  <a:pt x="31750" y="889000"/>
                </a:lnTo>
                <a:lnTo>
                  <a:pt x="31750" y="939800"/>
                </a:lnTo>
                <a:lnTo>
                  <a:pt x="44450" y="939800"/>
                </a:lnTo>
                <a:lnTo>
                  <a:pt x="44450" y="889000"/>
                </a:lnTo>
                <a:close/>
              </a:path>
              <a:path w="76200" h="1295400">
                <a:moveTo>
                  <a:pt x="44450" y="977900"/>
                </a:moveTo>
                <a:lnTo>
                  <a:pt x="31750" y="977900"/>
                </a:lnTo>
                <a:lnTo>
                  <a:pt x="31750" y="1028700"/>
                </a:lnTo>
                <a:lnTo>
                  <a:pt x="44450" y="1028700"/>
                </a:lnTo>
                <a:lnTo>
                  <a:pt x="44450" y="977900"/>
                </a:lnTo>
                <a:close/>
              </a:path>
              <a:path w="76200" h="1295400">
                <a:moveTo>
                  <a:pt x="44450" y="1066800"/>
                </a:moveTo>
                <a:lnTo>
                  <a:pt x="31750" y="1066800"/>
                </a:lnTo>
                <a:lnTo>
                  <a:pt x="31750" y="1117600"/>
                </a:lnTo>
                <a:lnTo>
                  <a:pt x="44450" y="1117600"/>
                </a:lnTo>
                <a:lnTo>
                  <a:pt x="44450" y="1066800"/>
                </a:lnTo>
                <a:close/>
              </a:path>
              <a:path w="76200" h="1295400">
                <a:moveTo>
                  <a:pt x="44450" y="1155700"/>
                </a:moveTo>
                <a:lnTo>
                  <a:pt x="31750" y="1155700"/>
                </a:lnTo>
                <a:lnTo>
                  <a:pt x="31750" y="1206500"/>
                </a:lnTo>
                <a:lnTo>
                  <a:pt x="44450" y="1206500"/>
                </a:lnTo>
                <a:lnTo>
                  <a:pt x="44450" y="1155700"/>
                </a:lnTo>
                <a:close/>
              </a:path>
              <a:path w="76200" h="1295400">
                <a:moveTo>
                  <a:pt x="76200" y="1219200"/>
                </a:moveTo>
                <a:lnTo>
                  <a:pt x="0" y="1219200"/>
                </a:lnTo>
                <a:lnTo>
                  <a:pt x="38100" y="1295400"/>
                </a:lnTo>
                <a:lnTo>
                  <a:pt x="76200" y="1219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7200" y="990625"/>
            <a:ext cx="2801620" cy="5232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5"/>
              </a:spcBef>
            </a:pPr>
            <a:r>
              <a:rPr sz="2800" b="1" spc="5" dirty="0">
                <a:latin typeface="Times New Roman"/>
                <a:cs typeface="Times New Roman"/>
              </a:rPr>
              <a:t>CONTOH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114" dirty="0">
                <a:latin typeface="Times New Roman"/>
                <a:cs typeface="Times New Roman"/>
              </a:rPr>
              <a:t>SOAL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90559" y="4658137"/>
            <a:ext cx="2164715" cy="766445"/>
            <a:chOff x="390559" y="4658137"/>
            <a:chExt cx="2164715" cy="766445"/>
          </a:xfrm>
        </p:grpSpPr>
        <p:sp>
          <p:nvSpPr>
            <p:cNvPr id="5" name="object 5"/>
            <p:cNvSpPr/>
            <p:nvPr/>
          </p:nvSpPr>
          <p:spPr>
            <a:xfrm>
              <a:off x="634634" y="4667979"/>
              <a:ext cx="1696720" cy="530225"/>
            </a:xfrm>
            <a:custGeom>
              <a:avLst/>
              <a:gdLst/>
              <a:ahLst/>
              <a:cxnLst/>
              <a:rect l="l" t="t" r="r" b="b"/>
              <a:pathLst>
                <a:path w="1696720" h="530225">
                  <a:moveTo>
                    <a:pt x="760438" y="0"/>
                  </a:moveTo>
                  <a:lnTo>
                    <a:pt x="0" y="510877"/>
                  </a:lnTo>
                  <a:lnTo>
                    <a:pt x="1267222" y="530107"/>
                  </a:lnTo>
                  <a:lnTo>
                    <a:pt x="1696401" y="19692"/>
                  </a:lnTo>
                  <a:lnTo>
                    <a:pt x="760438" y="0"/>
                  </a:lnTo>
                  <a:close/>
                </a:path>
              </a:pathLst>
            </a:custGeom>
            <a:solidFill>
              <a:srgbClr val="3A3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4634" y="4667979"/>
              <a:ext cx="1696720" cy="530225"/>
            </a:xfrm>
            <a:custGeom>
              <a:avLst/>
              <a:gdLst/>
              <a:ahLst/>
              <a:cxnLst/>
              <a:rect l="l" t="t" r="r" b="b"/>
              <a:pathLst>
                <a:path w="1696720" h="530225">
                  <a:moveTo>
                    <a:pt x="1696401" y="19692"/>
                  </a:moveTo>
                  <a:lnTo>
                    <a:pt x="760438" y="0"/>
                  </a:lnTo>
                  <a:lnTo>
                    <a:pt x="0" y="510877"/>
                  </a:lnTo>
                  <a:lnTo>
                    <a:pt x="1267222" y="530107"/>
                  </a:lnTo>
                  <a:lnTo>
                    <a:pt x="1696401" y="19692"/>
                  </a:lnTo>
                  <a:close/>
                </a:path>
              </a:pathLst>
            </a:custGeom>
            <a:ln w="19280">
              <a:solidFill>
                <a:srgbClr val="340D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0401" y="4687671"/>
              <a:ext cx="2145030" cy="727075"/>
            </a:xfrm>
            <a:custGeom>
              <a:avLst/>
              <a:gdLst/>
              <a:ahLst/>
              <a:cxnLst/>
              <a:rect l="l" t="t" r="r" b="b"/>
              <a:pathLst>
                <a:path w="2145030" h="727075">
                  <a:moveTo>
                    <a:pt x="1930634" y="0"/>
                  </a:moveTo>
                  <a:lnTo>
                    <a:pt x="2145000" y="0"/>
                  </a:lnTo>
                </a:path>
                <a:path w="2145030" h="727075">
                  <a:moveTo>
                    <a:pt x="1501455" y="510415"/>
                  </a:moveTo>
                  <a:lnTo>
                    <a:pt x="1930634" y="510415"/>
                  </a:lnTo>
                </a:path>
                <a:path w="2145030" h="727075">
                  <a:moveTo>
                    <a:pt x="234232" y="491185"/>
                  </a:moveTo>
                  <a:lnTo>
                    <a:pt x="0" y="667566"/>
                  </a:lnTo>
                </a:path>
                <a:path w="2145030" h="727075">
                  <a:moveTo>
                    <a:pt x="1501455" y="510415"/>
                  </a:moveTo>
                  <a:lnTo>
                    <a:pt x="1325911" y="726681"/>
                  </a:lnTo>
                </a:path>
              </a:pathLst>
            </a:custGeom>
            <a:ln w="1933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7281" y="4726613"/>
              <a:ext cx="1999614" cy="658495"/>
            </a:xfrm>
            <a:custGeom>
              <a:avLst/>
              <a:gdLst/>
              <a:ahLst/>
              <a:cxnLst/>
              <a:rect l="l" t="t" r="r" b="b"/>
              <a:pathLst>
                <a:path w="1999614" h="658495">
                  <a:moveTo>
                    <a:pt x="0" y="550280"/>
                  </a:moveTo>
                  <a:lnTo>
                    <a:pt x="1267701" y="608933"/>
                  </a:lnTo>
                </a:path>
                <a:path w="1999614" h="658495">
                  <a:moveTo>
                    <a:pt x="107661" y="520502"/>
                  </a:moveTo>
                  <a:lnTo>
                    <a:pt x="29575" y="579616"/>
                  </a:lnTo>
                  <a:lnTo>
                    <a:pt x="107661" y="618538"/>
                  </a:lnTo>
                </a:path>
                <a:path w="1999614" h="658495">
                  <a:moveTo>
                    <a:pt x="1199321" y="559905"/>
                  </a:moveTo>
                  <a:lnTo>
                    <a:pt x="1277411" y="599308"/>
                  </a:lnTo>
                  <a:lnTo>
                    <a:pt x="1199321" y="657961"/>
                  </a:lnTo>
                </a:path>
                <a:path w="1999614" h="658495">
                  <a:moveTo>
                    <a:pt x="1989356" y="0"/>
                  </a:moveTo>
                  <a:lnTo>
                    <a:pt x="1657611" y="452243"/>
                  </a:lnTo>
                </a:path>
                <a:path w="1999614" h="658495">
                  <a:moveTo>
                    <a:pt x="1999047" y="108142"/>
                  </a:moveTo>
                  <a:lnTo>
                    <a:pt x="1999047" y="9624"/>
                  </a:lnTo>
                  <a:lnTo>
                    <a:pt x="1920937" y="49028"/>
                  </a:lnTo>
                </a:path>
                <a:path w="1999614" h="658495">
                  <a:moveTo>
                    <a:pt x="1745393" y="422445"/>
                  </a:moveTo>
                  <a:lnTo>
                    <a:pt x="1667322" y="461868"/>
                  </a:lnTo>
                  <a:lnTo>
                    <a:pt x="1667322" y="363350"/>
                  </a:lnTo>
                </a:path>
              </a:pathLst>
            </a:custGeom>
            <a:ln w="1933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57099" y="4831276"/>
            <a:ext cx="79248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5" dirty="0">
                <a:solidFill>
                  <a:srgbClr val="23201D"/>
                </a:solidFill>
                <a:latin typeface="Arial"/>
                <a:cs typeface="Arial"/>
              </a:rPr>
              <a:t>1</a:t>
            </a:r>
            <a:r>
              <a:rPr sz="1700" b="1" spc="-105" dirty="0">
                <a:solidFill>
                  <a:srgbClr val="23201D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23201D"/>
                </a:solidFill>
                <a:latin typeface="Arial"/>
                <a:cs typeface="Arial"/>
              </a:rPr>
              <a:t>meter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808" y="5244117"/>
            <a:ext cx="1931035" cy="54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539">
              <a:lnSpc>
                <a:spcPts val="2025"/>
              </a:lnSpc>
              <a:spcBef>
                <a:spcPts val="105"/>
              </a:spcBef>
            </a:pPr>
            <a:r>
              <a:rPr sz="1700" b="1" spc="-10" dirty="0">
                <a:solidFill>
                  <a:srgbClr val="23201D"/>
                </a:solidFill>
                <a:latin typeface="Arial"/>
                <a:cs typeface="Arial"/>
              </a:rPr>
              <a:t>80</a:t>
            </a:r>
            <a:r>
              <a:rPr sz="1700" b="1" spc="-50" dirty="0">
                <a:solidFill>
                  <a:srgbClr val="23201D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201D"/>
                </a:solidFill>
                <a:latin typeface="Arial"/>
                <a:cs typeface="Arial"/>
              </a:rPr>
              <a:t>cm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ts val="2025"/>
              </a:lnSpc>
            </a:pPr>
            <a:r>
              <a:rPr sz="1700" b="1" spc="10" dirty="0">
                <a:solidFill>
                  <a:srgbClr val="23201D"/>
                </a:solidFill>
                <a:latin typeface="Arial"/>
                <a:cs typeface="Arial"/>
              </a:rPr>
              <a:t>Luas bidang</a:t>
            </a:r>
            <a:r>
              <a:rPr sz="1700" b="1" spc="-125" dirty="0">
                <a:solidFill>
                  <a:srgbClr val="23201D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23201D"/>
                </a:solidFill>
                <a:latin typeface="Arial"/>
                <a:cs typeface="Arial"/>
              </a:rPr>
              <a:t>tekan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9771" y="2895209"/>
            <a:ext cx="2073910" cy="1420495"/>
            <a:chOff x="339771" y="2895209"/>
            <a:chExt cx="2073910" cy="1420495"/>
          </a:xfrm>
        </p:grpSpPr>
        <p:sp>
          <p:nvSpPr>
            <p:cNvPr id="12" name="object 12"/>
            <p:cNvSpPr/>
            <p:nvPr/>
          </p:nvSpPr>
          <p:spPr>
            <a:xfrm>
              <a:off x="1306700" y="2905052"/>
              <a:ext cx="349885" cy="114935"/>
            </a:xfrm>
            <a:custGeom>
              <a:avLst/>
              <a:gdLst/>
              <a:ahLst/>
              <a:cxnLst/>
              <a:rect l="l" t="t" r="r" b="b"/>
              <a:pathLst>
                <a:path w="349885" h="114935">
                  <a:moveTo>
                    <a:pt x="163229" y="0"/>
                  </a:moveTo>
                  <a:lnTo>
                    <a:pt x="139667" y="19067"/>
                  </a:lnTo>
                  <a:lnTo>
                    <a:pt x="116519" y="38462"/>
                  </a:lnTo>
                  <a:lnTo>
                    <a:pt x="92888" y="57455"/>
                  </a:lnTo>
                  <a:lnTo>
                    <a:pt x="79546" y="57759"/>
                  </a:lnTo>
                  <a:lnTo>
                    <a:pt x="72695" y="59889"/>
                  </a:lnTo>
                  <a:lnTo>
                    <a:pt x="70171" y="65668"/>
                  </a:lnTo>
                  <a:lnTo>
                    <a:pt x="69810" y="76924"/>
                  </a:lnTo>
                  <a:lnTo>
                    <a:pt x="46732" y="76924"/>
                  </a:lnTo>
                  <a:lnTo>
                    <a:pt x="46362" y="87904"/>
                  </a:lnTo>
                  <a:lnTo>
                    <a:pt x="43775" y="93543"/>
                  </a:lnTo>
                  <a:lnTo>
                    <a:pt x="36753" y="95620"/>
                  </a:lnTo>
                  <a:lnTo>
                    <a:pt x="23078" y="95917"/>
                  </a:lnTo>
                  <a:lnTo>
                    <a:pt x="0" y="114911"/>
                  </a:lnTo>
                  <a:lnTo>
                    <a:pt x="233039" y="114911"/>
                  </a:lnTo>
                  <a:lnTo>
                    <a:pt x="236645" y="114614"/>
                  </a:lnTo>
                  <a:lnTo>
                    <a:pt x="244578" y="112537"/>
                  </a:lnTo>
                  <a:lnTo>
                    <a:pt x="252511" y="106898"/>
                  </a:lnTo>
                  <a:lnTo>
                    <a:pt x="256117" y="95917"/>
                  </a:lnTo>
                  <a:lnTo>
                    <a:pt x="279749" y="95917"/>
                  </a:lnTo>
                  <a:lnTo>
                    <a:pt x="279749" y="76924"/>
                  </a:lnTo>
                  <a:lnTo>
                    <a:pt x="302827" y="57455"/>
                  </a:lnTo>
                  <a:lnTo>
                    <a:pt x="325905" y="38462"/>
                  </a:lnTo>
                  <a:lnTo>
                    <a:pt x="326274" y="27217"/>
                  </a:lnTo>
                  <a:lnTo>
                    <a:pt x="328861" y="21443"/>
                  </a:lnTo>
                  <a:lnTo>
                    <a:pt x="335884" y="19316"/>
                  </a:lnTo>
                  <a:lnTo>
                    <a:pt x="349559" y="19012"/>
                  </a:lnTo>
                  <a:lnTo>
                    <a:pt x="209385" y="19012"/>
                  </a:lnTo>
                  <a:lnTo>
                    <a:pt x="195682" y="16041"/>
                  </a:lnTo>
                  <a:lnTo>
                    <a:pt x="176931" y="2970"/>
                  </a:lnTo>
                  <a:lnTo>
                    <a:pt x="163229" y="0"/>
                  </a:lnTo>
                  <a:close/>
                </a:path>
              </a:pathLst>
            </a:custGeom>
            <a:solidFill>
              <a:srgbClr val="3A37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06700" y="2905052"/>
              <a:ext cx="349885" cy="114935"/>
            </a:xfrm>
            <a:custGeom>
              <a:avLst/>
              <a:gdLst/>
              <a:ahLst/>
              <a:cxnLst/>
              <a:rect l="l" t="t" r="r" b="b"/>
              <a:pathLst>
                <a:path w="349885" h="114935">
                  <a:moveTo>
                    <a:pt x="163229" y="0"/>
                  </a:moveTo>
                  <a:lnTo>
                    <a:pt x="176931" y="2970"/>
                  </a:lnTo>
                  <a:lnTo>
                    <a:pt x="186307" y="9506"/>
                  </a:lnTo>
                  <a:lnTo>
                    <a:pt x="195682" y="16041"/>
                  </a:lnTo>
                  <a:lnTo>
                    <a:pt x="209385" y="19012"/>
                  </a:lnTo>
                  <a:lnTo>
                    <a:pt x="223421" y="19012"/>
                  </a:lnTo>
                  <a:lnTo>
                    <a:pt x="232967" y="19012"/>
                  </a:lnTo>
                  <a:lnTo>
                    <a:pt x="349559" y="19012"/>
                  </a:lnTo>
                  <a:lnTo>
                    <a:pt x="335884" y="19316"/>
                  </a:lnTo>
                  <a:lnTo>
                    <a:pt x="328861" y="21443"/>
                  </a:lnTo>
                  <a:lnTo>
                    <a:pt x="326274" y="27217"/>
                  </a:lnTo>
                  <a:lnTo>
                    <a:pt x="325905" y="38462"/>
                  </a:lnTo>
                  <a:lnTo>
                    <a:pt x="312563" y="49442"/>
                  </a:lnTo>
                  <a:lnTo>
                    <a:pt x="305711" y="55081"/>
                  </a:lnTo>
                  <a:lnTo>
                    <a:pt x="303187" y="57158"/>
                  </a:lnTo>
                  <a:lnTo>
                    <a:pt x="302827" y="57455"/>
                  </a:lnTo>
                  <a:lnTo>
                    <a:pt x="289485" y="68710"/>
                  </a:lnTo>
                  <a:lnTo>
                    <a:pt x="282633" y="74490"/>
                  </a:lnTo>
                  <a:lnTo>
                    <a:pt x="280109" y="76620"/>
                  </a:lnTo>
                  <a:lnTo>
                    <a:pt x="279749" y="76924"/>
                  </a:lnTo>
                  <a:lnTo>
                    <a:pt x="279749" y="95917"/>
                  </a:lnTo>
                  <a:lnTo>
                    <a:pt x="256117" y="95917"/>
                  </a:lnTo>
                  <a:lnTo>
                    <a:pt x="252511" y="106898"/>
                  </a:lnTo>
                  <a:lnTo>
                    <a:pt x="244578" y="112537"/>
                  </a:lnTo>
                  <a:lnTo>
                    <a:pt x="236645" y="114614"/>
                  </a:lnTo>
                  <a:lnTo>
                    <a:pt x="233039" y="114911"/>
                  </a:lnTo>
                  <a:lnTo>
                    <a:pt x="215758" y="114911"/>
                  </a:lnTo>
                  <a:lnTo>
                    <a:pt x="200803" y="114911"/>
                  </a:lnTo>
                  <a:lnTo>
                    <a:pt x="0" y="114911"/>
                  </a:lnTo>
                  <a:lnTo>
                    <a:pt x="13341" y="103930"/>
                  </a:lnTo>
                  <a:lnTo>
                    <a:pt x="20193" y="98291"/>
                  </a:lnTo>
                  <a:lnTo>
                    <a:pt x="22717" y="96214"/>
                  </a:lnTo>
                  <a:lnTo>
                    <a:pt x="23078" y="95917"/>
                  </a:lnTo>
                  <a:lnTo>
                    <a:pt x="36753" y="95620"/>
                  </a:lnTo>
                  <a:lnTo>
                    <a:pt x="43775" y="93543"/>
                  </a:lnTo>
                  <a:lnTo>
                    <a:pt x="46362" y="87904"/>
                  </a:lnTo>
                  <a:lnTo>
                    <a:pt x="46732" y="76924"/>
                  </a:lnTo>
                  <a:lnTo>
                    <a:pt x="69810" y="76924"/>
                  </a:lnTo>
                  <a:lnTo>
                    <a:pt x="70171" y="65668"/>
                  </a:lnTo>
                  <a:lnTo>
                    <a:pt x="72695" y="59889"/>
                  </a:lnTo>
                  <a:lnTo>
                    <a:pt x="79546" y="57759"/>
                  </a:lnTo>
                  <a:lnTo>
                    <a:pt x="92888" y="57455"/>
                  </a:lnTo>
                  <a:lnTo>
                    <a:pt x="106550" y="46475"/>
                  </a:lnTo>
                  <a:lnTo>
                    <a:pt x="113565" y="40836"/>
                  </a:lnTo>
                  <a:lnTo>
                    <a:pt x="116150" y="38758"/>
                  </a:lnTo>
                  <a:lnTo>
                    <a:pt x="116519" y="38462"/>
                  </a:lnTo>
                  <a:lnTo>
                    <a:pt x="130231" y="26920"/>
                  </a:lnTo>
                  <a:lnTo>
                    <a:pt x="139667" y="19067"/>
                  </a:lnTo>
                  <a:lnTo>
                    <a:pt x="149206" y="11295"/>
                  </a:lnTo>
                  <a:lnTo>
                    <a:pt x="163229" y="0"/>
                  </a:lnTo>
                  <a:close/>
                </a:path>
              </a:pathLst>
            </a:custGeom>
            <a:ln w="19426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0930" y="3019963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5">
                  <a:moveTo>
                    <a:pt x="0" y="0"/>
                  </a:moveTo>
                  <a:lnTo>
                    <a:pt x="0" y="708935"/>
                  </a:lnTo>
                </a:path>
              </a:pathLst>
            </a:custGeom>
            <a:ln w="11539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5497" y="3019963"/>
              <a:ext cx="0" cy="709295"/>
            </a:xfrm>
            <a:custGeom>
              <a:avLst/>
              <a:gdLst/>
              <a:ahLst/>
              <a:cxnLst/>
              <a:rect l="l" t="t" r="r" b="b"/>
              <a:pathLst>
                <a:path h="709295">
                  <a:moveTo>
                    <a:pt x="0" y="0"/>
                  </a:moveTo>
                  <a:lnTo>
                    <a:pt x="0" y="708935"/>
                  </a:lnTo>
                </a:path>
              </a:pathLst>
            </a:custGeom>
            <a:ln w="11562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1518" y="2924064"/>
              <a:ext cx="2050414" cy="1379855"/>
            </a:xfrm>
            <a:custGeom>
              <a:avLst/>
              <a:gdLst/>
              <a:ahLst/>
              <a:cxnLst/>
              <a:rect l="l" t="t" r="r" b="b"/>
              <a:pathLst>
                <a:path w="2050414" h="1379854">
                  <a:moveTo>
                    <a:pt x="1304741" y="0"/>
                  </a:moveTo>
                  <a:lnTo>
                    <a:pt x="1304741" y="689923"/>
                  </a:lnTo>
                </a:path>
                <a:path w="2050414" h="1379854">
                  <a:moveTo>
                    <a:pt x="955181" y="804834"/>
                  </a:moveTo>
                  <a:lnTo>
                    <a:pt x="1188221" y="804834"/>
                  </a:lnTo>
                  <a:lnTo>
                    <a:pt x="1304741" y="689923"/>
                  </a:lnTo>
                </a:path>
                <a:path w="2050414" h="1379854">
                  <a:moveTo>
                    <a:pt x="1188221" y="804834"/>
                  </a:moveTo>
                  <a:lnTo>
                    <a:pt x="1514126" y="1207480"/>
                  </a:lnTo>
                </a:path>
                <a:path w="2050414" h="1379854">
                  <a:moveTo>
                    <a:pt x="1514126" y="1207480"/>
                  </a:moveTo>
                  <a:lnTo>
                    <a:pt x="1514126" y="1379856"/>
                  </a:lnTo>
                </a:path>
                <a:path w="2050414" h="1379854">
                  <a:moveTo>
                    <a:pt x="2049970" y="747379"/>
                  </a:moveTo>
                  <a:lnTo>
                    <a:pt x="2049970" y="881758"/>
                  </a:lnTo>
                </a:path>
                <a:path w="2050414" h="1379854">
                  <a:moveTo>
                    <a:pt x="0" y="1207480"/>
                  </a:moveTo>
                  <a:lnTo>
                    <a:pt x="0" y="1360395"/>
                  </a:lnTo>
                </a:path>
                <a:path w="2050414" h="1379854">
                  <a:moveTo>
                    <a:pt x="1304741" y="689923"/>
                  </a:moveTo>
                  <a:lnTo>
                    <a:pt x="2049970" y="747379"/>
                  </a:lnTo>
                </a:path>
                <a:path w="2050414" h="1379854">
                  <a:moveTo>
                    <a:pt x="0" y="1207480"/>
                  </a:moveTo>
                  <a:lnTo>
                    <a:pt x="955181" y="804834"/>
                  </a:lnTo>
                </a:path>
                <a:path w="2050414" h="1379854">
                  <a:moveTo>
                    <a:pt x="0" y="1360395"/>
                  </a:moveTo>
                  <a:lnTo>
                    <a:pt x="1514126" y="1360395"/>
                  </a:lnTo>
                  <a:lnTo>
                    <a:pt x="2049970" y="881758"/>
                  </a:lnTo>
                </a:path>
                <a:path w="2050414" h="1379854">
                  <a:moveTo>
                    <a:pt x="2049970" y="747379"/>
                  </a:moveTo>
                  <a:lnTo>
                    <a:pt x="1514126" y="1207480"/>
                  </a:lnTo>
                  <a:lnTo>
                    <a:pt x="23078" y="1207480"/>
                  </a:lnTo>
                  <a:lnTo>
                    <a:pt x="838684" y="747379"/>
                  </a:lnTo>
                  <a:lnTo>
                    <a:pt x="955181" y="728385"/>
                  </a:lnTo>
                </a:path>
              </a:pathLst>
            </a:custGeom>
            <a:ln w="2105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4596" y="4131554"/>
              <a:ext cx="1491615" cy="153035"/>
            </a:xfrm>
            <a:custGeom>
              <a:avLst/>
              <a:gdLst/>
              <a:ahLst/>
              <a:cxnLst/>
              <a:rect l="l" t="t" r="r" b="b"/>
              <a:pathLst>
                <a:path w="1491614" h="153035">
                  <a:moveTo>
                    <a:pt x="1491034" y="0"/>
                  </a:moveTo>
                  <a:lnTo>
                    <a:pt x="0" y="0"/>
                  </a:lnTo>
                  <a:lnTo>
                    <a:pt x="0" y="152905"/>
                  </a:lnTo>
                  <a:lnTo>
                    <a:pt x="1491034" y="152905"/>
                  </a:lnTo>
                  <a:lnTo>
                    <a:pt x="1491034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74596" y="4131554"/>
              <a:ext cx="1491615" cy="153035"/>
            </a:xfrm>
            <a:custGeom>
              <a:avLst/>
              <a:gdLst/>
              <a:ahLst/>
              <a:cxnLst/>
              <a:rect l="l" t="t" r="r" b="b"/>
              <a:pathLst>
                <a:path w="1491614" h="153035">
                  <a:moveTo>
                    <a:pt x="0" y="152905"/>
                  </a:moveTo>
                  <a:lnTo>
                    <a:pt x="1491034" y="152905"/>
                  </a:lnTo>
                  <a:lnTo>
                    <a:pt x="1491034" y="0"/>
                  </a:lnTo>
                  <a:lnTo>
                    <a:pt x="0" y="0"/>
                  </a:lnTo>
                  <a:lnTo>
                    <a:pt x="0" y="152905"/>
                  </a:lnTo>
                  <a:close/>
                </a:path>
              </a:pathLst>
            </a:custGeom>
            <a:ln w="1907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5645" y="3671443"/>
              <a:ext cx="535940" cy="613410"/>
            </a:xfrm>
            <a:custGeom>
              <a:avLst/>
              <a:gdLst/>
              <a:ahLst/>
              <a:cxnLst/>
              <a:rect l="l" t="t" r="r" b="b"/>
              <a:pathLst>
                <a:path w="535939" h="613410">
                  <a:moveTo>
                    <a:pt x="535843" y="0"/>
                  </a:moveTo>
                  <a:lnTo>
                    <a:pt x="0" y="460101"/>
                  </a:lnTo>
                  <a:lnTo>
                    <a:pt x="0" y="613016"/>
                  </a:lnTo>
                  <a:lnTo>
                    <a:pt x="535843" y="134379"/>
                  </a:lnTo>
                  <a:lnTo>
                    <a:pt x="535843" y="0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5645" y="3671443"/>
              <a:ext cx="535940" cy="613410"/>
            </a:xfrm>
            <a:custGeom>
              <a:avLst/>
              <a:gdLst/>
              <a:ahLst/>
              <a:cxnLst/>
              <a:rect l="l" t="t" r="r" b="b"/>
              <a:pathLst>
                <a:path w="535939" h="613410">
                  <a:moveTo>
                    <a:pt x="0" y="460101"/>
                  </a:moveTo>
                  <a:lnTo>
                    <a:pt x="535843" y="0"/>
                  </a:lnTo>
                  <a:lnTo>
                    <a:pt x="535843" y="134379"/>
                  </a:lnTo>
                  <a:lnTo>
                    <a:pt x="0" y="613016"/>
                  </a:lnTo>
                  <a:lnTo>
                    <a:pt x="0" y="460101"/>
                  </a:lnTo>
                  <a:close/>
                </a:path>
              </a:pathLst>
            </a:custGeom>
            <a:ln w="21325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39739" y="3613988"/>
              <a:ext cx="862330" cy="518159"/>
            </a:xfrm>
            <a:custGeom>
              <a:avLst/>
              <a:gdLst/>
              <a:ahLst/>
              <a:cxnLst/>
              <a:rect l="l" t="t" r="r" b="b"/>
              <a:pathLst>
                <a:path w="862330" h="518160">
                  <a:moveTo>
                    <a:pt x="116519" y="0"/>
                  </a:moveTo>
                  <a:lnTo>
                    <a:pt x="0" y="114911"/>
                  </a:lnTo>
                  <a:lnTo>
                    <a:pt x="325905" y="517556"/>
                  </a:lnTo>
                  <a:lnTo>
                    <a:pt x="861748" y="57455"/>
                  </a:lnTo>
                  <a:lnTo>
                    <a:pt x="116519" y="0"/>
                  </a:lnTo>
                  <a:close/>
                </a:path>
              </a:pathLst>
            </a:custGeom>
            <a:solidFill>
              <a:srgbClr val="A9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39739" y="3613988"/>
              <a:ext cx="862330" cy="518159"/>
            </a:xfrm>
            <a:custGeom>
              <a:avLst/>
              <a:gdLst/>
              <a:ahLst/>
              <a:cxnLst/>
              <a:rect l="l" t="t" r="r" b="b"/>
              <a:pathLst>
                <a:path w="862330" h="518160">
                  <a:moveTo>
                    <a:pt x="116519" y="0"/>
                  </a:moveTo>
                  <a:lnTo>
                    <a:pt x="861748" y="57455"/>
                  </a:lnTo>
                  <a:lnTo>
                    <a:pt x="325905" y="517556"/>
                  </a:lnTo>
                  <a:lnTo>
                    <a:pt x="0" y="114911"/>
                  </a:lnTo>
                  <a:lnTo>
                    <a:pt x="116519" y="0"/>
                  </a:lnTo>
                  <a:close/>
                </a:path>
              </a:pathLst>
            </a:custGeom>
            <a:ln w="2010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4596" y="3728899"/>
              <a:ext cx="1491615" cy="403225"/>
            </a:xfrm>
            <a:custGeom>
              <a:avLst/>
              <a:gdLst/>
              <a:ahLst/>
              <a:cxnLst/>
              <a:rect l="l" t="t" r="r" b="b"/>
              <a:pathLst>
                <a:path w="1491614" h="403225">
                  <a:moveTo>
                    <a:pt x="1165143" y="0"/>
                  </a:moveTo>
                  <a:lnTo>
                    <a:pt x="932103" y="0"/>
                  </a:lnTo>
                  <a:lnTo>
                    <a:pt x="0" y="402645"/>
                  </a:lnTo>
                  <a:lnTo>
                    <a:pt x="1491048" y="402645"/>
                  </a:lnTo>
                  <a:lnTo>
                    <a:pt x="1165143" y="0"/>
                  </a:lnTo>
                  <a:close/>
                </a:path>
              </a:pathLst>
            </a:custGeom>
            <a:solidFill>
              <a:srgbClr val="A9A8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74596" y="3728899"/>
              <a:ext cx="1491615" cy="403225"/>
            </a:xfrm>
            <a:custGeom>
              <a:avLst/>
              <a:gdLst/>
              <a:ahLst/>
              <a:cxnLst/>
              <a:rect l="l" t="t" r="r" b="b"/>
              <a:pathLst>
                <a:path w="1491614" h="403225">
                  <a:moveTo>
                    <a:pt x="932103" y="0"/>
                  </a:moveTo>
                  <a:lnTo>
                    <a:pt x="1165143" y="0"/>
                  </a:lnTo>
                  <a:lnTo>
                    <a:pt x="1491048" y="402645"/>
                  </a:lnTo>
                  <a:lnTo>
                    <a:pt x="0" y="402645"/>
                  </a:lnTo>
                  <a:lnTo>
                    <a:pt x="932103" y="0"/>
                  </a:lnTo>
                  <a:close/>
                </a:path>
              </a:pathLst>
            </a:custGeom>
            <a:ln w="19306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1315" y="3652450"/>
              <a:ext cx="885825" cy="440690"/>
            </a:xfrm>
            <a:custGeom>
              <a:avLst/>
              <a:gdLst/>
              <a:ahLst/>
              <a:cxnLst/>
              <a:rect l="l" t="t" r="r" b="b"/>
              <a:pathLst>
                <a:path w="885825" h="440689">
                  <a:moveTo>
                    <a:pt x="885384" y="0"/>
                  </a:moveTo>
                  <a:lnTo>
                    <a:pt x="768888" y="18993"/>
                  </a:lnTo>
                  <a:lnTo>
                    <a:pt x="0" y="440651"/>
                  </a:lnTo>
                  <a:lnTo>
                    <a:pt x="885384" y="76449"/>
                  </a:lnTo>
                  <a:lnTo>
                    <a:pt x="885384" y="0"/>
                  </a:lnTo>
                  <a:close/>
                </a:path>
              </a:pathLst>
            </a:custGeom>
            <a:solidFill>
              <a:srgbClr val="93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1315" y="3652450"/>
              <a:ext cx="885825" cy="440690"/>
            </a:xfrm>
            <a:custGeom>
              <a:avLst/>
              <a:gdLst/>
              <a:ahLst/>
              <a:cxnLst/>
              <a:rect l="l" t="t" r="r" b="b"/>
              <a:pathLst>
                <a:path w="885825" h="440689">
                  <a:moveTo>
                    <a:pt x="0" y="440651"/>
                  </a:moveTo>
                  <a:lnTo>
                    <a:pt x="768888" y="18993"/>
                  </a:lnTo>
                  <a:lnTo>
                    <a:pt x="885384" y="0"/>
                  </a:lnTo>
                  <a:lnTo>
                    <a:pt x="885384" y="76449"/>
                  </a:lnTo>
                  <a:lnTo>
                    <a:pt x="0" y="440651"/>
                  </a:lnTo>
                  <a:close/>
                </a:path>
              </a:pathLst>
            </a:custGeom>
            <a:ln w="1983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06700" y="3019963"/>
              <a:ext cx="233045" cy="709295"/>
            </a:xfrm>
            <a:custGeom>
              <a:avLst/>
              <a:gdLst/>
              <a:ahLst/>
              <a:cxnLst/>
              <a:rect l="l" t="t" r="r" b="b"/>
              <a:pathLst>
                <a:path w="233044" h="709295">
                  <a:moveTo>
                    <a:pt x="233016" y="0"/>
                  </a:moveTo>
                  <a:lnTo>
                    <a:pt x="0" y="0"/>
                  </a:lnTo>
                  <a:lnTo>
                    <a:pt x="0" y="708935"/>
                  </a:lnTo>
                  <a:lnTo>
                    <a:pt x="233016" y="708935"/>
                  </a:lnTo>
                  <a:lnTo>
                    <a:pt x="233016" y="0"/>
                  </a:lnTo>
                  <a:close/>
                </a:path>
              </a:pathLst>
            </a:custGeom>
            <a:solidFill>
              <a:srgbClr val="C1C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06700" y="3019963"/>
              <a:ext cx="233045" cy="709295"/>
            </a:xfrm>
            <a:custGeom>
              <a:avLst/>
              <a:gdLst/>
              <a:ahLst/>
              <a:cxnLst/>
              <a:rect l="l" t="t" r="r" b="b"/>
              <a:pathLst>
                <a:path w="233044" h="709295">
                  <a:moveTo>
                    <a:pt x="0" y="708935"/>
                  </a:moveTo>
                  <a:lnTo>
                    <a:pt x="233016" y="708935"/>
                  </a:lnTo>
                  <a:lnTo>
                    <a:pt x="233016" y="0"/>
                  </a:lnTo>
                  <a:lnTo>
                    <a:pt x="0" y="0"/>
                  </a:lnTo>
                  <a:lnTo>
                    <a:pt x="0" y="708935"/>
                  </a:lnTo>
                  <a:close/>
                </a:path>
              </a:pathLst>
            </a:custGeom>
            <a:ln w="22683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39739" y="2924064"/>
              <a:ext cx="116839" cy="805180"/>
            </a:xfrm>
            <a:custGeom>
              <a:avLst/>
              <a:gdLst/>
              <a:ahLst/>
              <a:cxnLst/>
              <a:rect l="l" t="t" r="r" b="b"/>
              <a:pathLst>
                <a:path w="116839" h="805179">
                  <a:moveTo>
                    <a:pt x="116519" y="0"/>
                  </a:moveTo>
                  <a:lnTo>
                    <a:pt x="0" y="95898"/>
                  </a:lnTo>
                  <a:lnTo>
                    <a:pt x="0" y="804834"/>
                  </a:lnTo>
                  <a:lnTo>
                    <a:pt x="116519" y="689923"/>
                  </a:lnTo>
                  <a:lnTo>
                    <a:pt x="116519" y="0"/>
                  </a:lnTo>
                  <a:close/>
                </a:path>
              </a:pathLst>
            </a:custGeom>
            <a:solidFill>
              <a:srgbClr val="C1C0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39739" y="2924064"/>
              <a:ext cx="116839" cy="805180"/>
            </a:xfrm>
            <a:custGeom>
              <a:avLst/>
              <a:gdLst/>
              <a:ahLst/>
              <a:cxnLst/>
              <a:rect l="l" t="t" r="r" b="b"/>
              <a:pathLst>
                <a:path w="116839" h="805179">
                  <a:moveTo>
                    <a:pt x="0" y="95898"/>
                  </a:moveTo>
                  <a:lnTo>
                    <a:pt x="116519" y="0"/>
                  </a:lnTo>
                  <a:lnTo>
                    <a:pt x="116519" y="689923"/>
                  </a:lnTo>
                  <a:lnTo>
                    <a:pt x="0" y="804834"/>
                  </a:lnTo>
                  <a:lnTo>
                    <a:pt x="0" y="95898"/>
                  </a:lnTo>
                  <a:close/>
                </a:path>
              </a:pathLst>
            </a:custGeom>
            <a:ln w="22994">
              <a:solidFill>
                <a:srgbClr val="232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8818" y="2278858"/>
            <a:ext cx="2971165" cy="6546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2465"/>
              </a:lnSpc>
              <a:spcBef>
                <a:spcPts val="114"/>
              </a:spcBef>
            </a:pPr>
            <a:r>
              <a:rPr sz="2100" b="1" spc="240" dirty="0">
                <a:solidFill>
                  <a:srgbClr val="23201D"/>
                </a:solidFill>
                <a:latin typeface="Arial"/>
                <a:cs typeface="Arial"/>
              </a:rPr>
              <a:t>Balok</a:t>
            </a:r>
            <a:r>
              <a:rPr sz="2100" b="1" spc="175" dirty="0">
                <a:solidFill>
                  <a:srgbClr val="23201D"/>
                </a:solidFill>
                <a:latin typeface="Arial"/>
                <a:cs typeface="Arial"/>
              </a:rPr>
              <a:t> </a:t>
            </a:r>
            <a:r>
              <a:rPr sz="2100" b="1" spc="254" dirty="0">
                <a:solidFill>
                  <a:srgbClr val="23201D"/>
                </a:solidFill>
                <a:latin typeface="Arial"/>
                <a:cs typeface="Arial"/>
              </a:rPr>
              <a:t>Beton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465"/>
              </a:lnSpc>
              <a:tabLst>
                <a:tab pos="990600" algn="l"/>
              </a:tabLst>
            </a:pPr>
            <a:r>
              <a:rPr sz="2100" b="1" spc="204" dirty="0">
                <a:solidFill>
                  <a:srgbClr val="23201D"/>
                </a:solidFill>
                <a:latin typeface="Arial"/>
                <a:cs typeface="Arial"/>
              </a:rPr>
              <a:t>berat	</a:t>
            </a:r>
            <a:r>
              <a:rPr sz="2100" b="1" spc="285" dirty="0">
                <a:solidFill>
                  <a:srgbClr val="23201D"/>
                </a:solidFill>
                <a:latin typeface="Arial"/>
                <a:cs typeface="Arial"/>
              </a:rPr>
              <a:t>2000</a:t>
            </a:r>
            <a:r>
              <a:rPr sz="2100" b="1" spc="105" dirty="0">
                <a:solidFill>
                  <a:srgbClr val="23201D"/>
                </a:solidFill>
                <a:latin typeface="Arial"/>
                <a:cs typeface="Arial"/>
              </a:rPr>
              <a:t> </a:t>
            </a:r>
            <a:r>
              <a:rPr sz="2100" b="1" spc="254" dirty="0">
                <a:solidFill>
                  <a:srgbClr val="23201D"/>
                </a:solidFill>
                <a:latin typeface="Arial"/>
                <a:cs typeface="Arial"/>
              </a:rPr>
              <a:t>newton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82320" y="186051"/>
            <a:ext cx="5279390" cy="6267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50" spc="-204" dirty="0">
                <a:latin typeface="Arial"/>
                <a:cs typeface="Arial"/>
              </a:rPr>
              <a:t>S</a:t>
            </a:r>
            <a:r>
              <a:rPr sz="1650" spc="-28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90" dirty="0">
                <a:latin typeface="Arial"/>
                <a:cs typeface="Arial"/>
              </a:rPr>
              <a:t>tu</a:t>
            </a:r>
            <a:r>
              <a:rPr sz="1650" spc="12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p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o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nd</a:t>
            </a:r>
            <a:r>
              <a:rPr sz="1650" spc="-310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55" dirty="0">
                <a:latin typeface="Arial"/>
                <a:cs typeface="Arial"/>
              </a:rPr>
              <a:t>si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ba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70" dirty="0">
                <a:latin typeface="Arial"/>
                <a:cs typeface="Arial"/>
              </a:rPr>
              <a:t>lok</a:t>
            </a:r>
            <a:r>
              <a:rPr sz="1650" spc="13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be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90" dirty="0">
                <a:latin typeface="Arial"/>
                <a:cs typeface="Arial"/>
              </a:rPr>
              <a:t>to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n</a:t>
            </a:r>
            <a:r>
              <a:rPr sz="1650" spc="-16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p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da</a:t>
            </a:r>
            <a:r>
              <a:rPr sz="1650" spc="140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b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an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g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un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650" b="1" spc="-204" dirty="0">
                <a:latin typeface="Arial"/>
                <a:cs typeface="Arial"/>
              </a:rPr>
              <a:t>S</a:t>
            </a:r>
            <a:r>
              <a:rPr sz="1650" b="1" spc="-285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e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p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40" dirty="0">
                <a:latin typeface="Arial"/>
                <a:cs typeface="Arial"/>
              </a:rPr>
              <a:t>erti</a:t>
            </a:r>
            <a:r>
              <a:rPr sz="1650" b="1" spc="70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g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275" dirty="0">
                <a:latin typeface="Arial"/>
                <a:cs typeface="Arial"/>
              </a:rPr>
              <a:t>m</a:t>
            </a:r>
            <a:r>
              <a:rPr sz="1650" b="1" spc="-23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b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20" dirty="0">
                <a:latin typeface="Arial"/>
                <a:cs typeface="Arial"/>
              </a:rPr>
              <a:t>r</a:t>
            </a:r>
            <a:r>
              <a:rPr sz="1650" b="1" spc="85" dirty="0">
                <a:latin typeface="Arial"/>
                <a:cs typeface="Arial"/>
              </a:rPr>
              <a:t> </a:t>
            </a:r>
            <a:r>
              <a:rPr sz="1650" b="1" spc="-85" dirty="0">
                <a:latin typeface="Arial"/>
                <a:cs typeface="Arial"/>
              </a:rPr>
              <a:t>,</a:t>
            </a:r>
            <a:r>
              <a:rPr sz="1650" b="1" spc="50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b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e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95" dirty="0">
                <a:latin typeface="Arial"/>
                <a:cs typeface="Arial"/>
              </a:rPr>
              <a:t>ra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p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05" dirty="0">
                <a:latin typeface="Arial"/>
                <a:cs typeface="Arial"/>
              </a:rPr>
              <a:t>ak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h</a:t>
            </a:r>
            <a:r>
              <a:rPr sz="1650" b="1" spc="-130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b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e</a:t>
            </a:r>
            <a:r>
              <a:rPr sz="1650" b="1" spc="-310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s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80" dirty="0">
                <a:latin typeface="Arial"/>
                <a:cs typeface="Arial"/>
              </a:rPr>
              <a:t>ar</a:t>
            </a:r>
            <a:r>
              <a:rPr sz="1650" b="1" spc="90" dirty="0">
                <a:latin typeface="Arial"/>
                <a:cs typeface="Arial"/>
              </a:rPr>
              <a:t> </a:t>
            </a:r>
            <a:r>
              <a:rPr sz="1650" b="1" spc="-95" dirty="0">
                <a:latin typeface="Arial"/>
                <a:cs typeface="Arial"/>
              </a:rPr>
              <a:t>te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k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70" dirty="0">
                <a:latin typeface="Arial"/>
                <a:cs typeface="Arial"/>
              </a:rPr>
              <a:t>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10" dirty="0">
                <a:latin typeface="Arial"/>
                <a:cs typeface="Arial"/>
              </a:rPr>
              <a:t>na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n</a:t>
            </a:r>
            <a:r>
              <a:rPr sz="1650" b="1" spc="-110" dirty="0">
                <a:latin typeface="Arial"/>
                <a:cs typeface="Arial"/>
              </a:rPr>
              <a:t> </a:t>
            </a:r>
            <a:r>
              <a:rPr sz="1650" b="1" spc="-105" dirty="0">
                <a:latin typeface="Arial"/>
                <a:cs typeface="Arial"/>
              </a:rPr>
              <a:t>ya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n</a:t>
            </a:r>
            <a:r>
              <a:rPr sz="1650" b="1" spc="-290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g</a:t>
            </a:r>
            <a:r>
              <a:rPr sz="1650" b="1" spc="-110" dirty="0">
                <a:latin typeface="Arial"/>
                <a:cs typeface="Arial"/>
              </a:rPr>
              <a:t> </a:t>
            </a:r>
            <a:r>
              <a:rPr sz="1650" b="1" spc="-105" dirty="0">
                <a:latin typeface="Arial"/>
                <a:cs typeface="Arial"/>
              </a:rPr>
              <a:t>te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70" dirty="0">
                <a:latin typeface="Arial"/>
                <a:cs typeface="Arial"/>
              </a:rPr>
              <a:t>rja</a:t>
            </a:r>
            <a:r>
              <a:rPr sz="1650" b="1" spc="-305" dirty="0">
                <a:latin typeface="Arial"/>
                <a:cs typeface="Arial"/>
              </a:rPr>
              <a:t> </a:t>
            </a:r>
            <a:r>
              <a:rPr sz="1650" b="1" spc="-190" dirty="0">
                <a:latin typeface="Arial"/>
                <a:cs typeface="Arial"/>
              </a:rPr>
              <a:t>d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66919" y="1088010"/>
            <a:ext cx="2924175" cy="62674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50" spc="-225" dirty="0">
                <a:latin typeface="Arial"/>
                <a:cs typeface="Arial"/>
              </a:rPr>
              <a:t>D</a:t>
            </a:r>
            <a:r>
              <a:rPr sz="1650" spc="-275" dirty="0">
                <a:latin typeface="Arial"/>
                <a:cs typeface="Arial"/>
              </a:rPr>
              <a:t> </a:t>
            </a:r>
            <a:r>
              <a:rPr sz="1650" spc="-70" dirty="0">
                <a:latin typeface="Arial"/>
                <a:cs typeface="Arial"/>
              </a:rPr>
              <a:t>ike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90" dirty="0">
                <a:latin typeface="Arial"/>
                <a:cs typeface="Arial"/>
              </a:rPr>
              <a:t>ta</a:t>
            </a:r>
            <a:r>
              <a:rPr sz="1650" spc="-310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hu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70" dirty="0">
                <a:latin typeface="Arial"/>
                <a:cs typeface="Arial"/>
              </a:rPr>
              <a:t>i</a:t>
            </a:r>
            <a:r>
              <a:rPr sz="1650" spc="30" dirty="0">
                <a:latin typeface="Arial"/>
                <a:cs typeface="Arial"/>
              </a:rPr>
              <a:t> </a:t>
            </a:r>
            <a:r>
              <a:rPr sz="1650" spc="-85" dirty="0">
                <a:latin typeface="Arial"/>
                <a:cs typeface="Arial"/>
              </a:rPr>
              <a:t>:</a:t>
            </a:r>
            <a:r>
              <a:rPr sz="1650" spc="65" dirty="0">
                <a:latin typeface="Arial"/>
                <a:cs typeface="Arial"/>
              </a:rPr>
              <a:t> </a:t>
            </a:r>
            <a:r>
              <a:rPr sz="1650" spc="-290" dirty="0">
                <a:latin typeface="Arial"/>
                <a:cs typeface="Arial"/>
              </a:rPr>
              <a:t>W</a:t>
            </a:r>
            <a:r>
              <a:rPr sz="1650" spc="-265" dirty="0">
                <a:latin typeface="Arial"/>
                <a:cs typeface="Arial"/>
              </a:rPr>
              <a:t> </a:t>
            </a:r>
            <a:r>
              <a:rPr sz="1650" spc="-180" dirty="0">
                <a:latin typeface="Arial"/>
                <a:cs typeface="Arial"/>
              </a:rPr>
              <a:t>=</a:t>
            </a:r>
            <a:r>
              <a:rPr sz="1650" spc="-15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2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0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0</a:t>
            </a:r>
            <a:r>
              <a:rPr sz="1650" spc="-310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0 </a:t>
            </a:r>
            <a:r>
              <a:rPr sz="1650" spc="-225" dirty="0">
                <a:latin typeface="Arial"/>
                <a:cs typeface="Arial"/>
              </a:rPr>
              <a:t>N</a:t>
            </a:r>
            <a:r>
              <a:rPr sz="1650" spc="-270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e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225" dirty="0">
                <a:latin typeface="Arial"/>
                <a:cs typeface="Arial"/>
              </a:rPr>
              <a:t>w</a:t>
            </a:r>
            <a:r>
              <a:rPr sz="1650" spc="-275" dirty="0">
                <a:latin typeface="Arial"/>
                <a:cs typeface="Arial"/>
              </a:rPr>
              <a:t> </a:t>
            </a:r>
            <a:r>
              <a:rPr sz="1650" spc="-90" dirty="0">
                <a:latin typeface="Arial"/>
                <a:cs typeface="Arial"/>
              </a:rPr>
              <a:t>to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 marL="1093470">
              <a:lnSpc>
                <a:spcPct val="100000"/>
              </a:lnSpc>
              <a:spcBef>
                <a:spcPts val="390"/>
              </a:spcBef>
            </a:pPr>
            <a:r>
              <a:rPr sz="1650" spc="-204" dirty="0">
                <a:latin typeface="Arial"/>
                <a:cs typeface="Arial"/>
              </a:rPr>
              <a:t>A </a:t>
            </a:r>
            <a:r>
              <a:rPr sz="1650" spc="-180" dirty="0">
                <a:latin typeface="Arial"/>
                <a:cs typeface="Arial"/>
              </a:rPr>
              <a:t>= </a:t>
            </a:r>
            <a:r>
              <a:rPr sz="1650" spc="-170" dirty="0">
                <a:latin typeface="Arial"/>
                <a:cs typeface="Arial"/>
              </a:rPr>
              <a:t>8 0 </a:t>
            </a:r>
            <a:r>
              <a:rPr sz="1650" spc="-145" dirty="0">
                <a:latin typeface="Arial"/>
                <a:cs typeface="Arial"/>
              </a:rPr>
              <a:t>cm </a:t>
            </a:r>
            <a:r>
              <a:rPr sz="1650" spc="-155" dirty="0">
                <a:latin typeface="Arial"/>
                <a:cs typeface="Arial"/>
              </a:rPr>
              <a:t>x </a:t>
            </a:r>
            <a:r>
              <a:rPr sz="1650" spc="-170" dirty="0">
                <a:latin typeface="Arial"/>
                <a:cs typeface="Arial"/>
              </a:rPr>
              <a:t>1 </a:t>
            </a:r>
            <a:r>
              <a:rPr sz="1650" spc="-254" dirty="0">
                <a:latin typeface="Arial"/>
                <a:cs typeface="Arial"/>
              </a:rPr>
              <a:t>m </a:t>
            </a:r>
            <a:r>
              <a:rPr sz="1650" spc="-75" dirty="0">
                <a:latin typeface="Arial"/>
                <a:cs typeface="Arial"/>
              </a:rPr>
              <a:t>ete</a:t>
            </a:r>
            <a:r>
              <a:rPr sz="1650" spc="-360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924522" y="2040275"/>
            <a:ext cx="210693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225" dirty="0">
                <a:latin typeface="Arial"/>
                <a:cs typeface="Arial"/>
              </a:rPr>
              <a:t>D </a:t>
            </a:r>
            <a:r>
              <a:rPr sz="1650" spc="-60" dirty="0">
                <a:latin typeface="Arial"/>
                <a:cs typeface="Arial"/>
              </a:rPr>
              <a:t>itan </a:t>
            </a:r>
            <a:r>
              <a:rPr sz="1650" spc="-90" dirty="0">
                <a:latin typeface="Arial"/>
                <a:cs typeface="Arial"/>
              </a:rPr>
              <a:t>ya </a:t>
            </a:r>
            <a:r>
              <a:rPr sz="1650" spc="-85" dirty="0">
                <a:latin typeface="Arial"/>
                <a:cs typeface="Arial"/>
              </a:rPr>
              <a:t>: </a:t>
            </a:r>
            <a:r>
              <a:rPr sz="1650" spc="-204" dirty="0">
                <a:latin typeface="Arial"/>
                <a:cs typeface="Arial"/>
              </a:rPr>
              <a:t>P </a:t>
            </a:r>
            <a:r>
              <a:rPr sz="1650" spc="-105" dirty="0">
                <a:latin typeface="Arial"/>
                <a:cs typeface="Arial"/>
              </a:rPr>
              <a:t>( </a:t>
            </a:r>
            <a:r>
              <a:rPr sz="1650" spc="-60" dirty="0">
                <a:latin typeface="Arial"/>
                <a:cs typeface="Arial"/>
              </a:rPr>
              <a:t>teka </a:t>
            </a:r>
            <a:r>
              <a:rPr sz="1650" spc="-105" dirty="0">
                <a:latin typeface="Arial"/>
                <a:cs typeface="Arial"/>
              </a:rPr>
              <a:t>na </a:t>
            </a:r>
            <a:r>
              <a:rPr sz="1650" spc="-170" dirty="0">
                <a:latin typeface="Arial"/>
                <a:cs typeface="Arial"/>
              </a:rPr>
              <a:t>n</a:t>
            </a:r>
            <a:r>
              <a:rPr sz="1650" spc="70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)</a:t>
            </a:r>
            <a:endParaRPr sz="16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24522" y="2641581"/>
            <a:ext cx="119126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17550" algn="l"/>
              </a:tabLst>
            </a:pPr>
            <a:r>
              <a:rPr sz="1650" spc="-105" dirty="0">
                <a:latin typeface="Arial"/>
                <a:cs typeface="Arial"/>
              </a:rPr>
              <a:t>Ja</a:t>
            </a:r>
            <a:r>
              <a:rPr sz="1650" spc="-350" dirty="0">
                <a:latin typeface="Arial"/>
                <a:cs typeface="Arial"/>
              </a:rPr>
              <a:t> </a:t>
            </a:r>
            <a:r>
              <a:rPr sz="1650" spc="-225" dirty="0">
                <a:latin typeface="Arial"/>
                <a:cs typeface="Arial"/>
              </a:rPr>
              <a:t>w </a:t>
            </a:r>
            <a:r>
              <a:rPr sz="1650" spc="-170" dirty="0">
                <a:latin typeface="Arial"/>
                <a:cs typeface="Arial"/>
              </a:rPr>
              <a:t>a</a:t>
            </a:r>
            <a:r>
              <a:rPr sz="1650" spc="-30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b	</a:t>
            </a:r>
            <a:r>
              <a:rPr sz="1650" spc="-85" dirty="0">
                <a:latin typeface="Arial"/>
                <a:cs typeface="Arial"/>
              </a:rPr>
              <a:t>: </a:t>
            </a:r>
            <a:r>
              <a:rPr sz="1650" spc="-204" dirty="0">
                <a:latin typeface="Arial"/>
                <a:cs typeface="Arial"/>
              </a:rPr>
              <a:t>P</a:t>
            </a:r>
            <a:r>
              <a:rPr sz="1650" spc="-95" dirty="0">
                <a:latin typeface="Arial"/>
                <a:cs typeface="Arial"/>
              </a:rPr>
              <a:t> </a:t>
            </a:r>
            <a:r>
              <a:rPr sz="1650" spc="-180" dirty="0">
                <a:latin typeface="Arial"/>
                <a:cs typeface="Arial"/>
              </a:rPr>
              <a:t>=</a:t>
            </a:r>
            <a:endParaRPr sz="16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46475" y="2374501"/>
            <a:ext cx="603250" cy="77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6060" marR="5080" indent="-213995">
              <a:lnSpc>
                <a:spcPct val="111600"/>
              </a:lnSpc>
              <a:spcBef>
                <a:spcPts val="100"/>
              </a:spcBef>
              <a:tabLst>
                <a:tab pos="589915" algn="l"/>
              </a:tabLst>
            </a:pPr>
            <a:r>
              <a:rPr sz="2200" u="heavy" spc="-114" dirty="0">
                <a:solidFill>
                  <a:srgbClr val="1F1A17"/>
                </a:solidFill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95" dirty="0">
                <a:solidFill>
                  <a:srgbClr val="1F1A17"/>
                </a:solidFill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2200" u="heavy" spc="-385" dirty="0">
                <a:solidFill>
                  <a:srgbClr val="1F1A17"/>
                </a:solidFill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W 	</a:t>
            </a:r>
            <a:r>
              <a:rPr sz="220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75" dirty="0">
                <a:solidFill>
                  <a:srgbClr val="1F1A17"/>
                </a:solidFill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13681" y="5223635"/>
            <a:ext cx="1180465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spc="-170" dirty="0">
                <a:latin typeface="Arial"/>
                <a:cs typeface="Arial"/>
              </a:rPr>
              <a:t>2</a:t>
            </a:r>
            <a:r>
              <a:rPr sz="1650" spc="-31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0</a:t>
            </a:r>
            <a:r>
              <a:rPr sz="1650" spc="-315" dirty="0">
                <a:latin typeface="Arial"/>
                <a:cs typeface="Arial"/>
              </a:rPr>
              <a:t> </a:t>
            </a:r>
            <a:r>
              <a:rPr sz="1650" spc="-105" dirty="0">
                <a:latin typeface="Arial"/>
                <a:cs typeface="Arial"/>
              </a:rPr>
              <a:t>00</a:t>
            </a:r>
            <a:r>
              <a:rPr sz="1650" spc="110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n</a:t>
            </a:r>
            <a:r>
              <a:rPr sz="1650" spc="-315" dirty="0">
                <a:latin typeface="Arial"/>
                <a:cs typeface="Arial"/>
              </a:rPr>
              <a:t> </a:t>
            </a:r>
            <a:r>
              <a:rPr sz="1650" spc="-135" dirty="0">
                <a:latin typeface="Arial"/>
                <a:cs typeface="Arial"/>
              </a:rPr>
              <a:t>ew</a:t>
            </a:r>
            <a:r>
              <a:rPr sz="1650" spc="-280" dirty="0">
                <a:latin typeface="Arial"/>
                <a:cs typeface="Arial"/>
              </a:rPr>
              <a:t> </a:t>
            </a:r>
            <a:r>
              <a:rPr sz="1650" spc="-90" dirty="0">
                <a:latin typeface="Arial"/>
                <a:cs typeface="Arial"/>
              </a:rPr>
              <a:t>to</a:t>
            </a:r>
            <a:r>
              <a:rPr sz="1650" spc="-315" dirty="0">
                <a:latin typeface="Arial"/>
                <a:cs typeface="Arial"/>
              </a:rPr>
              <a:t> </a:t>
            </a:r>
            <a:r>
              <a:rPr sz="1650" spc="-170" dirty="0"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88987" y="2852673"/>
            <a:ext cx="5995035" cy="2682875"/>
            <a:chOff x="788987" y="2852673"/>
            <a:chExt cx="5995035" cy="2682875"/>
          </a:xfrm>
        </p:grpSpPr>
        <p:sp>
          <p:nvSpPr>
            <p:cNvPr id="39" name="object 39"/>
            <p:cNvSpPr/>
            <p:nvPr/>
          </p:nvSpPr>
          <p:spPr>
            <a:xfrm>
              <a:off x="5357666" y="5495272"/>
              <a:ext cx="1426210" cy="40005"/>
            </a:xfrm>
            <a:custGeom>
              <a:avLst/>
              <a:gdLst/>
              <a:ahLst/>
              <a:cxnLst/>
              <a:rect l="l" t="t" r="r" b="b"/>
              <a:pathLst>
                <a:path w="1426209" h="40004">
                  <a:moveTo>
                    <a:pt x="1425795" y="0"/>
                  </a:moveTo>
                  <a:lnTo>
                    <a:pt x="0" y="0"/>
                  </a:lnTo>
                  <a:lnTo>
                    <a:pt x="0" y="39922"/>
                  </a:lnTo>
                  <a:lnTo>
                    <a:pt x="1425795" y="39922"/>
                  </a:lnTo>
                  <a:lnTo>
                    <a:pt x="1425795" y="0"/>
                  </a:lnTo>
                  <a:close/>
                </a:path>
              </a:pathLst>
            </a:custGeom>
            <a:solidFill>
              <a:srgbClr val="1F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8987" y="2852673"/>
              <a:ext cx="76200" cy="1295400"/>
            </a:xfrm>
            <a:custGeom>
              <a:avLst/>
              <a:gdLst/>
              <a:ahLst/>
              <a:cxnLst/>
              <a:rect l="l" t="t" r="r" b="b"/>
              <a:pathLst>
                <a:path w="76200" h="1295400">
                  <a:moveTo>
                    <a:pt x="44450" y="0"/>
                  </a:moveTo>
                  <a:lnTo>
                    <a:pt x="31750" y="0"/>
                  </a:lnTo>
                  <a:lnTo>
                    <a:pt x="31750" y="50800"/>
                  </a:lnTo>
                  <a:lnTo>
                    <a:pt x="44450" y="50800"/>
                  </a:lnTo>
                  <a:lnTo>
                    <a:pt x="44450" y="0"/>
                  </a:lnTo>
                  <a:close/>
                </a:path>
                <a:path w="76200" h="1295400">
                  <a:moveTo>
                    <a:pt x="44450" y="88900"/>
                  </a:moveTo>
                  <a:lnTo>
                    <a:pt x="31750" y="88900"/>
                  </a:lnTo>
                  <a:lnTo>
                    <a:pt x="31750" y="139700"/>
                  </a:lnTo>
                  <a:lnTo>
                    <a:pt x="44450" y="139700"/>
                  </a:lnTo>
                  <a:lnTo>
                    <a:pt x="44450" y="88900"/>
                  </a:lnTo>
                  <a:close/>
                </a:path>
                <a:path w="76200" h="1295400">
                  <a:moveTo>
                    <a:pt x="44450" y="177800"/>
                  </a:moveTo>
                  <a:lnTo>
                    <a:pt x="31750" y="177800"/>
                  </a:lnTo>
                  <a:lnTo>
                    <a:pt x="31750" y="228600"/>
                  </a:lnTo>
                  <a:lnTo>
                    <a:pt x="44450" y="228600"/>
                  </a:lnTo>
                  <a:lnTo>
                    <a:pt x="44450" y="177800"/>
                  </a:lnTo>
                  <a:close/>
                </a:path>
                <a:path w="76200" h="1295400">
                  <a:moveTo>
                    <a:pt x="44450" y="266700"/>
                  </a:moveTo>
                  <a:lnTo>
                    <a:pt x="31750" y="266700"/>
                  </a:lnTo>
                  <a:lnTo>
                    <a:pt x="31750" y="317500"/>
                  </a:lnTo>
                  <a:lnTo>
                    <a:pt x="44450" y="317500"/>
                  </a:lnTo>
                  <a:lnTo>
                    <a:pt x="44450" y="266700"/>
                  </a:lnTo>
                  <a:close/>
                </a:path>
                <a:path w="76200" h="1295400">
                  <a:moveTo>
                    <a:pt x="44450" y="355600"/>
                  </a:moveTo>
                  <a:lnTo>
                    <a:pt x="31750" y="355600"/>
                  </a:lnTo>
                  <a:lnTo>
                    <a:pt x="31750" y="406400"/>
                  </a:lnTo>
                  <a:lnTo>
                    <a:pt x="44450" y="406400"/>
                  </a:lnTo>
                  <a:lnTo>
                    <a:pt x="44450" y="355600"/>
                  </a:lnTo>
                  <a:close/>
                </a:path>
                <a:path w="76200" h="1295400">
                  <a:moveTo>
                    <a:pt x="44450" y="444500"/>
                  </a:moveTo>
                  <a:lnTo>
                    <a:pt x="31750" y="444500"/>
                  </a:lnTo>
                  <a:lnTo>
                    <a:pt x="31750" y="495300"/>
                  </a:lnTo>
                  <a:lnTo>
                    <a:pt x="44450" y="495300"/>
                  </a:lnTo>
                  <a:lnTo>
                    <a:pt x="44450" y="444500"/>
                  </a:lnTo>
                  <a:close/>
                </a:path>
                <a:path w="76200" h="1295400">
                  <a:moveTo>
                    <a:pt x="44450" y="533400"/>
                  </a:moveTo>
                  <a:lnTo>
                    <a:pt x="31750" y="533400"/>
                  </a:lnTo>
                  <a:lnTo>
                    <a:pt x="31750" y="584200"/>
                  </a:lnTo>
                  <a:lnTo>
                    <a:pt x="44450" y="584200"/>
                  </a:lnTo>
                  <a:lnTo>
                    <a:pt x="44450" y="533400"/>
                  </a:lnTo>
                  <a:close/>
                </a:path>
                <a:path w="76200" h="1295400">
                  <a:moveTo>
                    <a:pt x="44450" y="622300"/>
                  </a:moveTo>
                  <a:lnTo>
                    <a:pt x="31750" y="622300"/>
                  </a:lnTo>
                  <a:lnTo>
                    <a:pt x="31750" y="673100"/>
                  </a:lnTo>
                  <a:lnTo>
                    <a:pt x="44450" y="673100"/>
                  </a:lnTo>
                  <a:lnTo>
                    <a:pt x="44450" y="622300"/>
                  </a:lnTo>
                  <a:close/>
                </a:path>
                <a:path w="76200" h="1295400">
                  <a:moveTo>
                    <a:pt x="44450" y="711200"/>
                  </a:moveTo>
                  <a:lnTo>
                    <a:pt x="31750" y="711200"/>
                  </a:lnTo>
                  <a:lnTo>
                    <a:pt x="31750" y="762000"/>
                  </a:lnTo>
                  <a:lnTo>
                    <a:pt x="44450" y="762000"/>
                  </a:lnTo>
                  <a:lnTo>
                    <a:pt x="44450" y="711200"/>
                  </a:lnTo>
                  <a:close/>
                </a:path>
                <a:path w="76200" h="1295400">
                  <a:moveTo>
                    <a:pt x="44450" y="800100"/>
                  </a:moveTo>
                  <a:lnTo>
                    <a:pt x="31750" y="800100"/>
                  </a:lnTo>
                  <a:lnTo>
                    <a:pt x="31750" y="850900"/>
                  </a:lnTo>
                  <a:lnTo>
                    <a:pt x="44450" y="850900"/>
                  </a:lnTo>
                  <a:lnTo>
                    <a:pt x="44450" y="800100"/>
                  </a:lnTo>
                  <a:close/>
                </a:path>
                <a:path w="76200" h="1295400">
                  <a:moveTo>
                    <a:pt x="44450" y="889000"/>
                  </a:moveTo>
                  <a:lnTo>
                    <a:pt x="31750" y="889000"/>
                  </a:lnTo>
                  <a:lnTo>
                    <a:pt x="31750" y="939800"/>
                  </a:lnTo>
                  <a:lnTo>
                    <a:pt x="44450" y="939800"/>
                  </a:lnTo>
                  <a:lnTo>
                    <a:pt x="44450" y="889000"/>
                  </a:lnTo>
                  <a:close/>
                </a:path>
                <a:path w="76200" h="1295400">
                  <a:moveTo>
                    <a:pt x="44450" y="977900"/>
                  </a:moveTo>
                  <a:lnTo>
                    <a:pt x="31750" y="977900"/>
                  </a:lnTo>
                  <a:lnTo>
                    <a:pt x="31750" y="1028700"/>
                  </a:lnTo>
                  <a:lnTo>
                    <a:pt x="44450" y="1028700"/>
                  </a:lnTo>
                  <a:lnTo>
                    <a:pt x="44450" y="977900"/>
                  </a:lnTo>
                  <a:close/>
                </a:path>
                <a:path w="76200" h="1295400">
                  <a:moveTo>
                    <a:pt x="44450" y="1066800"/>
                  </a:moveTo>
                  <a:lnTo>
                    <a:pt x="31750" y="1066800"/>
                  </a:lnTo>
                  <a:lnTo>
                    <a:pt x="31750" y="1117600"/>
                  </a:lnTo>
                  <a:lnTo>
                    <a:pt x="44450" y="1117600"/>
                  </a:lnTo>
                  <a:lnTo>
                    <a:pt x="44450" y="1066800"/>
                  </a:lnTo>
                  <a:close/>
                </a:path>
                <a:path w="76200" h="1295400">
                  <a:moveTo>
                    <a:pt x="44450" y="1155700"/>
                  </a:moveTo>
                  <a:lnTo>
                    <a:pt x="31750" y="1155700"/>
                  </a:lnTo>
                  <a:lnTo>
                    <a:pt x="31750" y="1206500"/>
                  </a:lnTo>
                  <a:lnTo>
                    <a:pt x="44450" y="1206500"/>
                  </a:lnTo>
                  <a:lnTo>
                    <a:pt x="44450" y="1155700"/>
                  </a:lnTo>
                  <a:close/>
                </a:path>
                <a:path w="76200" h="1295400">
                  <a:moveTo>
                    <a:pt x="76200" y="1219200"/>
                  </a:moveTo>
                  <a:lnTo>
                    <a:pt x="0" y="1219200"/>
                  </a:lnTo>
                  <a:lnTo>
                    <a:pt x="38100" y="1295400"/>
                  </a:lnTo>
                  <a:lnTo>
                    <a:pt x="76200" y="1219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711310" y="5587922"/>
            <a:ext cx="914400" cy="276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0 </a:t>
            </a:r>
            <a:r>
              <a:rPr sz="1650" b="1" spc="-90" dirty="0">
                <a:solidFill>
                  <a:srgbClr val="1F1A17"/>
                </a:solidFill>
                <a:latin typeface="Arial"/>
                <a:cs typeface="Arial"/>
              </a:rPr>
              <a:t>,8 </a:t>
            </a:r>
            <a:r>
              <a:rPr sz="1650" b="1" spc="-275" dirty="0">
                <a:solidFill>
                  <a:srgbClr val="1F1A17"/>
                </a:solidFill>
                <a:latin typeface="Arial"/>
                <a:cs typeface="Arial"/>
              </a:rPr>
              <a:t>m </a:t>
            </a: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e </a:t>
            </a:r>
            <a:r>
              <a:rPr sz="1650" b="1" spc="-95" dirty="0">
                <a:solidFill>
                  <a:srgbClr val="1F1A17"/>
                </a:solidFill>
                <a:latin typeface="Arial"/>
                <a:cs typeface="Arial"/>
              </a:rPr>
              <a:t>te</a:t>
            </a:r>
            <a:r>
              <a:rPr sz="1650" b="1" spc="-38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650" b="1" spc="-120" dirty="0">
                <a:solidFill>
                  <a:srgbClr val="1F1A17"/>
                </a:solidFill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699406" y="3076326"/>
            <a:ext cx="2546350" cy="17856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674370" marR="349885" indent="-616585">
              <a:lnSpc>
                <a:spcPct val="129500"/>
              </a:lnSpc>
              <a:spcBef>
                <a:spcPts val="360"/>
              </a:spcBef>
              <a:tabLst>
                <a:tab pos="818515" algn="l"/>
                <a:tab pos="2187575" algn="l"/>
              </a:tabLst>
            </a:pPr>
            <a:r>
              <a:rPr sz="3300" spc="-412" baseline="-35353" dirty="0">
                <a:solidFill>
                  <a:srgbClr val="1F1A17"/>
                </a:solidFill>
                <a:latin typeface="Arial"/>
                <a:cs typeface="Arial"/>
              </a:rPr>
              <a:t>P </a:t>
            </a:r>
            <a:r>
              <a:rPr sz="3300" spc="-217" baseline="-35353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3300" spc="-359" baseline="-35353" dirty="0">
                <a:solidFill>
                  <a:srgbClr val="1F1A17"/>
                </a:solidFill>
                <a:latin typeface="Arial"/>
                <a:cs typeface="Arial"/>
              </a:rPr>
              <a:t>=</a:t>
            </a:r>
            <a:r>
              <a:rPr sz="2200" u="heavy" spc="-24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		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2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0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0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00</a:t>
            </a:r>
            <a:r>
              <a:rPr sz="1650" u="heavy" spc="10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n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3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ew</a:t>
            </a:r>
            <a:r>
              <a:rPr sz="1650" u="heavy" spc="-28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9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to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n </a:t>
            </a:r>
            <a:r>
              <a:rPr sz="1650" u="heavy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	</a:t>
            </a:r>
            <a:r>
              <a:rPr sz="1650" dirty="0">
                <a:latin typeface="Arial"/>
                <a:cs typeface="Arial"/>
              </a:rPr>
              <a:t> </a:t>
            </a:r>
            <a:r>
              <a:rPr sz="1650" spc="-170" dirty="0">
                <a:solidFill>
                  <a:srgbClr val="1F1A17"/>
                </a:solidFill>
                <a:latin typeface="Arial"/>
                <a:cs typeface="Arial"/>
              </a:rPr>
              <a:t>8 </a:t>
            </a:r>
            <a:r>
              <a:rPr sz="1650" spc="-105" dirty="0">
                <a:solidFill>
                  <a:srgbClr val="1F1A17"/>
                </a:solidFill>
                <a:latin typeface="Arial"/>
                <a:cs typeface="Arial"/>
              </a:rPr>
              <a:t>0cm </a:t>
            </a:r>
            <a:r>
              <a:rPr sz="1650" spc="-155" dirty="0">
                <a:solidFill>
                  <a:srgbClr val="1F1A17"/>
                </a:solidFill>
                <a:latin typeface="Arial"/>
                <a:cs typeface="Arial"/>
              </a:rPr>
              <a:t>x </a:t>
            </a:r>
            <a:r>
              <a:rPr sz="1650" spc="-170" dirty="0">
                <a:solidFill>
                  <a:srgbClr val="1F1A17"/>
                </a:solidFill>
                <a:latin typeface="Arial"/>
                <a:cs typeface="Arial"/>
              </a:rPr>
              <a:t>1 </a:t>
            </a:r>
            <a:r>
              <a:rPr sz="1650" spc="-254" dirty="0">
                <a:solidFill>
                  <a:srgbClr val="1F1A17"/>
                </a:solidFill>
                <a:latin typeface="Arial"/>
                <a:cs typeface="Arial"/>
              </a:rPr>
              <a:t>m </a:t>
            </a:r>
            <a:r>
              <a:rPr sz="1650" spc="-170" dirty="0">
                <a:solidFill>
                  <a:srgbClr val="1F1A17"/>
                </a:solidFill>
                <a:latin typeface="Arial"/>
                <a:cs typeface="Arial"/>
              </a:rPr>
              <a:t>e </a:t>
            </a:r>
            <a:r>
              <a:rPr sz="1650" spc="-100" dirty="0">
                <a:solidFill>
                  <a:srgbClr val="1F1A17"/>
                </a:solidFill>
                <a:latin typeface="Arial"/>
                <a:cs typeface="Arial"/>
              </a:rPr>
              <a:t>te</a:t>
            </a:r>
            <a:r>
              <a:rPr sz="1650" spc="-29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650" spc="-105" dirty="0">
                <a:solidFill>
                  <a:srgbClr val="1F1A17"/>
                </a:solidFill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  <a:tabLst>
                <a:tab pos="793750" algn="l"/>
                <a:tab pos="2272665" algn="l"/>
              </a:tabLst>
            </a:pPr>
            <a:r>
              <a:rPr sz="3300" spc="-412" baseline="-34090" dirty="0">
                <a:solidFill>
                  <a:srgbClr val="1F1A17"/>
                </a:solidFill>
                <a:latin typeface="Arial"/>
                <a:cs typeface="Arial"/>
              </a:rPr>
              <a:t>P </a:t>
            </a:r>
            <a:r>
              <a:rPr sz="3300" spc="-217" baseline="-3409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3300" spc="-359" baseline="-34090" dirty="0">
                <a:solidFill>
                  <a:srgbClr val="1F1A17"/>
                </a:solidFill>
                <a:latin typeface="Arial"/>
                <a:cs typeface="Arial"/>
              </a:rPr>
              <a:t>=</a:t>
            </a:r>
            <a:r>
              <a:rPr sz="2200" u="heavy" spc="-24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	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2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0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0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00</a:t>
            </a:r>
            <a:r>
              <a:rPr sz="1650" u="heavy" spc="10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n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3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ew</a:t>
            </a:r>
            <a:r>
              <a:rPr sz="1650" u="heavy" spc="-28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9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to</a:t>
            </a:r>
            <a:r>
              <a:rPr sz="1650" u="heavy" spc="-315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 </a:t>
            </a:r>
            <a:r>
              <a:rPr sz="1650" u="heavy" spc="-170" dirty="0">
                <a:uFill>
                  <a:solidFill>
                    <a:srgbClr val="1F1A17"/>
                  </a:solidFill>
                </a:uFill>
                <a:latin typeface="Arial"/>
                <a:cs typeface="Arial"/>
              </a:rPr>
              <a:t>n	</a:t>
            </a:r>
            <a:endParaRPr sz="1650">
              <a:latin typeface="Arial"/>
              <a:cs typeface="Arial"/>
            </a:endParaRPr>
          </a:p>
          <a:p>
            <a:pPr marL="649605">
              <a:lnSpc>
                <a:spcPct val="100000"/>
              </a:lnSpc>
              <a:spcBef>
                <a:spcPts val="775"/>
              </a:spcBef>
            </a:pP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0 </a:t>
            </a:r>
            <a:r>
              <a:rPr sz="1650" b="1" spc="-90" dirty="0">
                <a:solidFill>
                  <a:srgbClr val="1F1A17"/>
                </a:solidFill>
                <a:latin typeface="Arial"/>
                <a:cs typeface="Arial"/>
              </a:rPr>
              <a:t>,8 </a:t>
            </a:r>
            <a:r>
              <a:rPr sz="1650" b="1" spc="-275" dirty="0">
                <a:solidFill>
                  <a:srgbClr val="1F1A17"/>
                </a:solidFill>
                <a:latin typeface="Arial"/>
                <a:cs typeface="Arial"/>
              </a:rPr>
              <a:t>m </a:t>
            </a: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e </a:t>
            </a:r>
            <a:r>
              <a:rPr sz="1650" b="1" spc="-60" dirty="0">
                <a:solidFill>
                  <a:srgbClr val="1F1A17"/>
                </a:solidFill>
                <a:latin typeface="Arial"/>
                <a:cs typeface="Arial"/>
              </a:rPr>
              <a:t>ter </a:t>
            </a: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x 1 </a:t>
            </a:r>
            <a:r>
              <a:rPr sz="1650" b="1" spc="-275" dirty="0">
                <a:solidFill>
                  <a:srgbClr val="1F1A17"/>
                </a:solidFill>
                <a:latin typeface="Arial"/>
                <a:cs typeface="Arial"/>
              </a:rPr>
              <a:t>m </a:t>
            </a:r>
            <a:r>
              <a:rPr sz="1650" b="1" spc="-170" dirty="0">
                <a:solidFill>
                  <a:srgbClr val="1F1A17"/>
                </a:solidFill>
                <a:latin typeface="Arial"/>
                <a:cs typeface="Arial"/>
              </a:rPr>
              <a:t>e </a:t>
            </a:r>
            <a:r>
              <a:rPr sz="1650" b="1" spc="-95" dirty="0">
                <a:solidFill>
                  <a:srgbClr val="1F1A17"/>
                </a:solidFill>
                <a:latin typeface="Arial"/>
                <a:cs typeface="Arial"/>
              </a:rPr>
              <a:t>te</a:t>
            </a:r>
            <a:r>
              <a:rPr sz="1650" b="1" spc="-26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650" b="1" spc="-120" dirty="0">
                <a:solidFill>
                  <a:srgbClr val="1F1A17"/>
                </a:solidFill>
                <a:latin typeface="Arial"/>
                <a:cs typeface="Arial"/>
              </a:rPr>
              <a:t>r</a:t>
            </a:r>
            <a:endParaRPr sz="16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761872" y="5391427"/>
            <a:ext cx="412750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275" dirty="0">
                <a:solidFill>
                  <a:srgbClr val="1F1A17"/>
                </a:solidFill>
                <a:latin typeface="Arial"/>
                <a:cs typeface="Arial"/>
              </a:rPr>
              <a:t>P</a:t>
            </a:r>
            <a:r>
              <a:rPr sz="2200" spc="-229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40" dirty="0">
                <a:solidFill>
                  <a:srgbClr val="1F1A17"/>
                </a:solidFill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36472" y="6239766"/>
            <a:ext cx="1856105" cy="359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602615" algn="l"/>
              </a:tabLst>
            </a:pPr>
            <a:r>
              <a:rPr sz="2200" spc="-275" dirty="0">
                <a:solidFill>
                  <a:srgbClr val="1F1A17"/>
                </a:solidFill>
                <a:latin typeface="Arial"/>
                <a:cs typeface="Arial"/>
              </a:rPr>
              <a:t>P </a:t>
            </a:r>
            <a:r>
              <a:rPr sz="2200" spc="-14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40" dirty="0">
                <a:solidFill>
                  <a:srgbClr val="1F1A17"/>
                </a:solidFill>
                <a:latin typeface="Arial"/>
                <a:cs typeface="Arial"/>
              </a:rPr>
              <a:t>=	</a:t>
            </a:r>
            <a:r>
              <a:rPr sz="2200" spc="-140" dirty="0">
                <a:solidFill>
                  <a:srgbClr val="1F1A17"/>
                </a:solidFill>
                <a:latin typeface="Arial"/>
                <a:cs typeface="Arial"/>
              </a:rPr>
              <a:t>25</a:t>
            </a:r>
            <a:r>
              <a:rPr sz="2200" spc="-41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1F1A17"/>
                </a:solidFill>
                <a:latin typeface="Arial"/>
                <a:cs typeface="Arial"/>
              </a:rPr>
              <a:t>0</a:t>
            </a:r>
            <a:r>
              <a:rPr sz="2200" spc="-409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1F1A17"/>
                </a:solidFill>
                <a:latin typeface="Arial"/>
                <a:cs typeface="Arial"/>
              </a:rPr>
              <a:t>0</a:t>
            </a:r>
            <a:r>
              <a:rPr sz="2200" spc="145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229" dirty="0">
                <a:solidFill>
                  <a:srgbClr val="1F1A17"/>
                </a:solidFill>
                <a:latin typeface="Arial"/>
                <a:cs typeface="Arial"/>
              </a:rPr>
              <a:t>n</a:t>
            </a:r>
            <a:r>
              <a:rPr sz="2200" spc="-409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2200" spc="-180" dirty="0">
                <a:solidFill>
                  <a:srgbClr val="1F1A17"/>
                </a:solidFill>
                <a:latin typeface="Arial"/>
                <a:cs typeface="Arial"/>
              </a:rPr>
              <a:t>/m</a:t>
            </a:r>
            <a:r>
              <a:rPr sz="2200" spc="-240" dirty="0">
                <a:solidFill>
                  <a:srgbClr val="1F1A17"/>
                </a:solidFill>
                <a:latin typeface="Arial"/>
                <a:cs typeface="Arial"/>
              </a:rPr>
              <a:t> </a:t>
            </a:r>
            <a:r>
              <a:rPr sz="1650" b="1" spc="-172" baseline="42929" dirty="0">
                <a:solidFill>
                  <a:srgbClr val="1F1A17"/>
                </a:solidFill>
                <a:latin typeface="Arial"/>
                <a:cs typeface="Arial"/>
              </a:rPr>
              <a:t>2</a:t>
            </a:r>
            <a:endParaRPr sz="1650" baseline="42929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900" y="1181100"/>
            <a:ext cx="6848475" cy="904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64236" y="2209800"/>
            <a:ext cx="8234680" cy="2481580"/>
            <a:chOff x="364236" y="2209800"/>
            <a:chExt cx="8234680" cy="2481580"/>
          </a:xfrm>
        </p:grpSpPr>
        <p:sp>
          <p:nvSpPr>
            <p:cNvPr id="5" name="object 5"/>
            <p:cNvSpPr/>
            <p:nvPr/>
          </p:nvSpPr>
          <p:spPr>
            <a:xfrm>
              <a:off x="364236" y="2808731"/>
              <a:ext cx="5890260" cy="18821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7920" y="3081527"/>
              <a:ext cx="2380487" cy="1536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9445" y="2840736"/>
              <a:ext cx="5804471" cy="179806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44082" y="3114547"/>
              <a:ext cx="2294636" cy="14505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6200" y="2209800"/>
              <a:ext cx="1428750" cy="1352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237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Tekanan</vt:lpstr>
      <vt:lpstr>Tekanan Zat Padat</vt:lpstr>
      <vt:lpstr>Tekanan Zat Padat</vt:lpstr>
      <vt:lpstr>GAYA ( F ) / Berat ( W 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User</cp:lastModifiedBy>
  <cp:revision>2</cp:revision>
  <dcterms:created xsi:type="dcterms:W3CDTF">2021-01-05T12:50:38Z</dcterms:created>
  <dcterms:modified xsi:type="dcterms:W3CDTF">2021-01-05T13:03:05Z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2013-01-02T00:00:00Z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2021-01-05T00:00:00Z</vt:filetime>
  </property>
</Properties>
</file>